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601" r:id="rId2"/>
    <p:sldId id="596" r:id="rId3"/>
    <p:sldId id="597" r:id="rId4"/>
    <p:sldId id="324" r:id="rId5"/>
    <p:sldId id="271" r:id="rId6"/>
    <p:sldId id="293" r:id="rId7"/>
    <p:sldId id="292" r:id="rId8"/>
    <p:sldId id="598" r:id="rId9"/>
    <p:sldId id="264" r:id="rId10"/>
    <p:sldId id="321" r:id="rId11"/>
    <p:sldId id="265" r:id="rId12"/>
    <p:sldId id="266" r:id="rId13"/>
    <p:sldId id="267" r:id="rId14"/>
    <p:sldId id="355" r:id="rId15"/>
    <p:sldId id="295" r:id="rId16"/>
    <p:sldId id="348" r:id="rId17"/>
    <p:sldId id="564" r:id="rId18"/>
    <p:sldId id="359" r:id="rId19"/>
    <p:sldId id="357" r:id="rId20"/>
    <p:sldId id="358" r:id="rId21"/>
    <p:sldId id="345" r:id="rId22"/>
    <p:sldId id="270" r:id="rId23"/>
    <p:sldId id="346" r:id="rId24"/>
    <p:sldId id="350" r:id="rId25"/>
    <p:sldId id="566" r:id="rId26"/>
    <p:sldId id="273" r:id="rId27"/>
    <p:sldId id="353" r:id="rId28"/>
    <p:sldId id="297" r:id="rId29"/>
    <p:sldId id="579" r:id="rId30"/>
    <p:sldId id="354" r:id="rId31"/>
    <p:sldId id="349" r:id="rId32"/>
    <p:sldId id="557" r:id="rId33"/>
    <p:sldId id="562" r:id="rId34"/>
    <p:sldId id="581" r:id="rId35"/>
    <p:sldId id="369" r:id="rId36"/>
    <p:sldId id="543" r:id="rId37"/>
    <p:sldId id="582" r:id="rId38"/>
    <p:sldId id="577" r:id="rId39"/>
    <p:sldId id="573" r:id="rId40"/>
    <p:sldId id="571" r:id="rId41"/>
    <p:sldId id="600" r:id="rId42"/>
    <p:sldId id="592" r:id="rId43"/>
    <p:sldId id="578" r:id="rId44"/>
    <p:sldId id="595" r:id="rId45"/>
    <p:sldId id="593" r:id="rId46"/>
    <p:sldId id="59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3CFC21-9786-42DA-9992-4E031C4DF4D1}" type="datetimeFigureOut">
              <a:rPr lang="en-US" smtClean="0"/>
              <a:t>8/22/2022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A274B-FC0D-476A-98A2-F14375BDD4BA}" type="slidenum">
              <a:rPr lang="en-US" smtClean="0"/>
              <a:t>‹#›</a:t>
            </a:fld>
            <a:endParaRPr lang="en-US"/>
          </a:p>
        </p:txBody>
      </p:sp>
    </p:spTree>
    <p:extLst>
      <p:ext uri="{BB962C8B-B14F-4D97-AF65-F5344CB8AC3E}">
        <p14:creationId xmlns:p14="http://schemas.microsoft.com/office/powerpoint/2010/main" val="2298548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1</a:t>
            </a:fld>
            <a:endParaRPr lang="en-US"/>
          </a:p>
        </p:txBody>
      </p:sp>
    </p:spTree>
    <p:extLst>
      <p:ext uri="{BB962C8B-B14F-4D97-AF65-F5344CB8AC3E}">
        <p14:creationId xmlns:p14="http://schemas.microsoft.com/office/powerpoint/2010/main" val="203864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10</a:t>
            </a:fld>
            <a:endParaRPr lang="en-US"/>
          </a:p>
        </p:txBody>
      </p:sp>
    </p:spTree>
    <p:extLst>
      <p:ext uri="{BB962C8B-B14F-4D97-AF65-F5344CB8AC3E}">
        <p14:creationId xmlns:p14="http://schemas.microsoft.com/office/powerpoint/2010/main" val="2929654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11</a:t>
            </a:fld>
            <a:endParaRPr lang="en-US"/>
          </a:p>
        </p:txBody>
      </p:sp>
    </p:spTree>
    <p:extLst>
      <p:ext uri="{BB962C8B-B14F-4D97-AF65-F5344CB8AC3E}">
        <p14:creationId xmlns:p14="http://schemas.microsoft.com/office/powerpoint/2010/main" val="747328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12</a:t>
            </a:fld>
            <a:endParaRPr lang="en-US"/>
          </a:p>
        </p:txBody>
      </p:sp>
    </p:spTree>
    <p:extLst>
      <p:ext uri="{BB962C8B-B14F-4D97-AF65-F5344CB8AC3E}">
        <p14:creationId xmlns:p14="http://schemas.microsoft.com/office/powerpoint/2010/main" val="1876653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13</a:t>
            </a:fld>
            <a:endParaRPr lang="en-US"/>
          </a:p>
        </p:txBody>
      </p:sp>
    </p:spTree>
    <p:extLst>
      <p:ext uri="{BB962C8B-B14F-4D97-AF65-F5344CB8AC3E}">
        <p14:creationId xmlns:p14="http://schemas.microsoft.com/office/powerpoint/2010/main" val="4035859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14</a:t>
            </a:fld>
            <a:endParaRPr lang="en-US"/>
          </a:p>
        </p:txBody>
      </p:sp>
    </p:spTree>
    <p:extLst>
      <p:ext uri="{BB962C8B-B14F-4D97-AF65-F5344CB8AC3E}">
        <p14:creationId xmlns:p14="http://schemas.microsoft.com/office/powerpoint/2010/main" val="2400792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15</a:t>
            </a:fld>
            <a:endParaRPr lang="en-US"/>
          </a:p>
        </p:txBody>
      </p:sp>
    </p:spTree>
    <p:extLst>
      <p:ext uri="{BB962C8B-B14F-4D97-AF65-F5344CB8AC3E}">
        <p14:creationId xmlns:p14="http://schemas.microsoft.com/office/powerpoint/2010/main" val="344597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16</a:t>
            </a:fld>
            <a:endParaRPr lang="en-US"/>
          </a:p>
        </p:txBody>
      </p:sp>
    </p:spTree>
    <p:extLst>
      <p:ext uri="{BB962C8B-B14F-4D97-AF65-F5344CB8AC3E}">
        <p14:creationId xmlns:p14="http://schemas.microsoft.com/office/powerpoint/2010/main" val="1162094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17</a:t>
            </a:fld>
            <a:endParaRPr lang="en-US"/>
          </a:p>
        </p:txBody>
      </p:sp>
    </p:spTree>
    <p:extLst>
      <p:ext uri="{BB962C8B-B14F-4D97-AF65-F5344CB8AC3E}">
        <p14:creationId xmlns:p14="http://schemas.microsoft.com/office/powerpoint/2010/main" val="3017206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18</a:t>
            </a:fld>
            <a:endParaRPr lang="en-US"/>
          </a:p>
        </p:txBody>
      </p:sp>
    </p:spTree>
    <p:extLst>
      <p:ext uri="{BB962C8B-B14F-4D97-AF65-F5344CB8AC3E}">
        <p14:creationId xmlns:p14="http://schemas.microsoft.com/office/powerpoint/2010/main" val="3348369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19</a:t>
            </a:fld>
            <a:endParaRPr lang="en-US"/>
          </a:p>
        </p:txBody>
      </p:sp>
    </p:spTree>
    <p:extLst>
      <p:ext uri="{BB962C8B-B14F-4D97-AF65-F5344CB8AC3E}">
        <p14:creationId xmlns:p14="http://schemas.microsoft.com/office/powerpoint/2010/main" val="2863366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2</a:t>
            </a:fld>
            <a:endParaRPr lang="en-US"/>
          </a:p>
        </p:txBody>
      </p:sp>
    </p:spTree>
    <p:extLst>
      <p:ext uri="{BB962C8B-B14F-4D97-AF65-F5344CB8AC3E}">
        <p14:creationId xmlns:p14="http://schemas.microsoft.com/office/powerpoint/2010/main" val="1472751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20</a:t>
            </a:fld>
            <a:endParaRPr lang="en-US"/>
          </a:p>
        </p:txBody>
      </p:sp>
    </p:spTree>
    <p:extLst>
      <p:ext uri="{BB962C8B-B14F-4D97-AF65-F5344CB8AC3E}">
        <p14:creationId xmlns:p14="http://schemas.microsoft.com/office/powerpoint/2010/main" val="2186648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21</a:t>
            </a:fld>
            <a:endParaRPr lang="en-US"/>
          </a:p>
        </p:txBody>
      </p:sp>
    </p:spTree>
    <p:extLst>
      <p:ext uri="{BB962C8B-B14F-4D97-AF65-F5344CB8AC3E}">
        <p14:creationId xmlns:p14="http://schemas.microsoft.com/office/powerpoint/2010/main" val="1738767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22</a:t>
            </a:fld>
            <a:endParaRPr lang="en-US"/>
          </a:p>
        </p:txBody>
      </p:sp>
    </p:spTree>
    <p:extLst>
      <p:ext uri="{BB962C8B-B14F-4D97-AF65-F5344CB8AC3E}">
        <p14:creationId xmlns:p14="http://schemas.microsoft.com/office/powerpoint/2010/main" val="554449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23</a:t>
            </a:fld>
            <a:endParaRPr lang="en-US"/>
          </a:p>
        </p:txBody>
      </p:sp>
    </p:spTree>
    <p:extLst>
      <p:ext uri="{BB962C8B-B14F-4D97-AF65-F5344CB8AC3E}">
        <p14:creationId xmlns:p14="http://schemas.microsoft.com/office/powerpoint/2010/main" val="276211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24</a:t>
            </a:fld>
            <a:endParaRPr lang="en-US"/>
          </a:p>
        </p:txBody>
      </p:sp>
    </p:spTree>
    <p:extLst>
      <p:ext uri="{BB962C8B-B14F-4D97-AF65-F5344CB8AC3E}">
        <p14:creationId xmlns:p14="http://schemas.microsoft.com/office/powerpoint/2010/main" val="1433538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25</a:t>
            </a:fld>
            <a:endParaRPr lang="en-US"/>
          </a:p>
        </p:txBody>
      </p:sp>
    </p:spTree>
    <p:extLst>
      <p:ext uri="{BB962C8B-B14F-4D97-AF65-F5344CB8AC3E}">
        <p14:creationId xmlns:p14="http://schemas.microsoft.com/office/powerpoint/2010/main" val="278228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26</a:t>
            </a:fld>
            <a:endParaRPr lang="en-US"/>
          </a:p>
        </p:txBody>
      </p:sp>
    </p:spTree>
    <p:extLst>
      <p:ext uri="{BB962C8B-B14F-4D97-AF65-F5344CB8AC3E}">
        <p14:creationId xmlns:p14="http://schemas.microsoft.com/office/powerpoint/2010/main" val="2425748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27</a:t>
            </a:fld>
            <a:endParaRPr lang="en-US"/>
          </a:p>
        </p:txBody>
      </p:sp>
    </p:spTree>
    <p:extLst>
      <p:ext uri="{BB962C8B-B14F-4D97-AF65-F5344CB8AC3E}">
        <p14:creationId xmlns:p14="http://schemas.microsoft.com/office/powerpoint/2010/main" val="2641993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28</a:t>
            </a:fld>
            <a:endParaRPr lang="en-US"/>
          </a:p>
        </p:txBody>
      </p:sp>
    </p:spTree>
    <p:extLst>
      <p:ext uri="{BB962C8B-B14F-4D97-AF65-F5344CB8AC3E}">
        <p14:creationId xmlns:p14="http://schemas.microsoft.com/office/powerpoint/2010/main" val="1451166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29</a:t>
            </a:fld>
            <a:endParaRPr lang="en-US"/>
          </a:p>
        </p:txBody>
      </p:sp>
    </p:spTree>
    <p:extLst>
      <p:ext uri="{BB962C8B-B14F-4D97-AF65-F5344CB8AC3E}">
        <p14:creationId xmlns:p14="http://schemas.microsoft.com/office/powerpoint/2010/main" val="17827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3</a:t>
            </a:fld>
            <a:endParaRPr lang="en-US"/>
          </a:p>
        </p:txBody>
      </p:sp>
    </p:spTree>
    <p:extLst>
      <p:ext uri="{BB962C8B-B14F-4D97-AF65-F5344CB8AC3E}">
        <p14:creationId xmlns:p14="http://schemas.microsoft.com/office/powerpoint/2010/main" val="553607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30</a:t>
            </a:fld>
            <a:endParaRPr lang="en-US"/>
          </a:p>
        </p:txBody>
      </p:sp>
    </p:spTree>
    <p:extLst>
      <p:ext uri="{BB962C8B-B14F-4D97-AF65-F5344CB8AC3E}">
        <p14:creationId xmlns:p14="http://schemas.microsoft.com/office/powerpoint/2010/main" val="1370219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31</a:t>
            </a:fld>
            <a:endParaRPr lang="en-US"/>
          </a:p>
        </p:txBody>
      </p:sp>
    </p:spTree>
    <p:extLst>
      <p:ext uri="{BB962C8B-B14F-4D97-AF65-F5344CB8AC3E}">
        <p14:creationId xmlns:p14="http://schemas.microsoft.com/office/powerpoint/2010/main" val="3210822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32</a:t>
            </a:fld>
            <a:endParaRPr lang="en-US"/>
          </a:p>
        </p:txBody>
      </p:sp>
    </p:spTree>
    <p:extLst>
      <p:ext uri="{BB962C8B-B14F-4D97-AF65-F5344CB8AC3E}">
        <p14:creationId xmlns:p14="http://schemas.microsoft.com/office/powerpoint/2010/main" val="1102826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33</a:t>
            </a:fld>
            <a:endParaRPr lang="en-US"/>
          </a:p>
        </p:txBody>
      </p:sp>
    </p:spTree>
    <p:extLst>
      <p:ext uri="{BB962C8B-B14F-4D97-AF65-F5344CB8AC3E}">
        <p14:creationId xmlns:p14="http://schemas.microsoft.com/office/powerpoint/2010/main" val="8714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34</a:t>
            </a:fld>
            <a:endParaRPr lang="en-US"/>
          </a:p>
        </p:txBody>
      </p:sp>
    </p:spTree>
    <p:extLst>
      <p:ext uri="{BB962C8B-B14F-4D97-AF65-F5344CB8AC3E}">
        <p14:creationId xmlns:p14="http://schemas.microsoft.com/office/powerpoint/2010/main" val="243598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35</a:t>
            </a:fld>
            <a:endParaRPr lang="en-US"/>
          </a:p>
        </p:txBody>
      </p:sp>
    </p:spTree>
    <p:extLst>
      <p:ext uri="{BB962C8B-B14F-4D97-AF65-F5344CB8AC3E}">
        <p14:creationId xmlns:p14="http://schemas.microsoft.com/office/powerpoint/2010/main" val="1576983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36</a:t>
            </a:fld>
            <a:endParaRPr lang="en-US"/>
          </a:p>
        </p:txBody>
      </p:sp>
    </p:spTree>
    <p:extLst>
      <p:ext uri="{BB962C8B-B14F-4D97-AF65-F5344CB8AC3E}">
        <p14:creationId xmlns:p14="http://schemas.microsoft.com/office/powerpoint/2010/main" val="1564551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37</a:t>
            </a:fld>
            <a:endParaRPr lang="en-US"/>
          </a:p>
        </p:txBody>
      </p:sp>
    </p:spTree>
    <p:extLst>
      <p:ext uri="{BB962C8B-B14F-4D97-AF65-F5344CB8AC3E}">
        <p14:creationId xmlns:p14="http://schemas.microsoft.com/office/powerpoint/2010/main" val="3759897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38</a:t>
            </a:fld>
            <a:endParaRPr lang="en-US"/>
          </a:p>
        </p:txBody>
      </p:sp>
    </p:spTree>
    <p:extLst>
      <p:ext uri="{BB962C8B-B14F-4D97-AF65-F5344CB8AC3E}">
        <p14:creationId xmlns:p14="http://schemas.microsoft.com/office/powerpoint/2010/main" val="1028463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39</a:t>
            </a:fld>
            <a:endParaRPr lang="en-US"/>
          </a:p>
        </p:txBody>
      </p:sp>
    </p:spTree>
    <p:extLst>
      <p:ext uri="{BB962C8B-B14F-4D97-AF65-F5344CB8AC3E}">
        <p14:creationId xmlns:p14="http://schemas.microsoft.com/office/powerpoint/2010/main" val="72282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4</a:t>
            </a:fld>
            <a:endParaRPr lang="en-US"/>
          </a:p>
        </p:txBody>
      </p:sp>
    </p:spTree>
    <p:extLst>
      <p:ext uri="{BB962C8B-B14F-4D97-AF65-F5344CB8AC3E}">
        <p14:creationId xmlns:p14="http://schemas.microsoft.com/office/powerpoint/2010/main" val="1300121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40</a:t>
            </a:fld>
            <a:endParaRPr lang="en-US"/>
          </a:p>
        </p:txBody>
      </p:sp>
    </p:spTree>
    <p:extLst>
      <p:ext uri="{BB962C8B-B14F-4D97-AF65-F5344CB8AC3E}">
        <p14:creationId xmlns:p14="http://schemas.microsoft.com/office/powerpoint/2010/main" val="1170617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41</a:t>
            </a:fld>
            <a:endParaRPr lang="en-US"/>
          </a:p>
        </p:txBody>
      </p:sp>
    </p:spTree>
    <p:extLst>
      <p:ext uri="{BB962C8B-B14F-4D97-AF65-F5344CB8AC3E}">
        <p14:creationId xmlns:p14="http://schemas.microsoft.com/office/powerpoint/2010/main" val="2788294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42</a:t>
            </a:fld>
            <a:endParaRPr lang="en-US"/>
          </a:p>
        </p:txBody>
      </p:sp>
    </p:spTree>
    <p:extLst>
      <p:ext uri="{BB962C8B-B14F-4D97-AF65-F5344CB8AC3E}">
        <p14:creationId xmlns:p14="http://schemas.microsoft.com/office/powerpoint/2010/main" val="14169496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43</a:t>
            </a:fld>
            <a:endParaRPr lang="en-US"/>
          </a:p>
        </p:txBody>
      </p:sp>
    </p:spTree>
    <p:extLst>
      <p:ext uri="{BB962C8B-B14F-4D97-AF65-F5344CB8AC3E}">
        <p14:creationId xmlns:p14="http://schemas.microsoft.com/office/powerpoint/2010/main" val="20602503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44</a:t>
            </a:fld>
            <a:endParaRPr lang="en-US"/>
          </a:p>
        </p:txBody>
      </p:sp>
    </p:spTree>
    <p:extLst>
      <p:ext uri="{BB962C8B-B14F-4D97-AF65-F5344CB8AC3E}">
        <p14:creationId xmlns:p14="http://schemas.microsoft.com/office/powerpoint/2010/main" val="2092927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45</a:t>
            </a:fld>
            <a:endParaRPr lang="en-US"/>
          </a:p>
        </p:txBody>
      </p:sp>
    </p:spTree>
    <p:extLst>
      <p:ext uri="{BB962C8B-B14F-4D97-AF65-F5344CB8AC3E}">
        <p14:creationId xmlns:p14="http://schemas.microsoft.com/office/powerpoint/2010/main" val="2980597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46</a:t>
            </a:fld>
            <a:endParaRPr lang="en-US"/>
          </a:p>
        </p:txBody>
      </p:sp>
    </p:spTree>
    <p:extLst>
      <p:ext uri="{BB962C8B-B14F-4D97-AF65-F5344CB8AC3E}">
        <p14:creationId xmlns:p14="http://schemas.microsoft.com/office/powerpoint/2010/main" val="1563969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5</a:t>
            </a:fld>
            <a:endParaRPr lang="en-US"/>
          </a:p>
        </p:txBody>
      </p:sp>
    </p:spTree>
    <p:extLst>
      <p:ext uri="{BB962C8B-B14F-4D97-AF65-F5344CB8AC3E}">
        <p14:creationId xmlns:p14="http://schemas.microsoft.com/office/powerpoint/2010/main" val="3461524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6</a:t>
            </a:fld>
            <a:endParaRPr lang="en-US"/>
          </a:p>
        </p:txBody>
      </p:sp>
    </p:spTree>
    <p:extLst>
      <p:ext uri="{BB962C8B-B14F-4D97-AF65-F5344CB8AC3E}">
        <p14:creationId xmlns:p14="http://schemas.microsoft.com/office/powerpoint/2010/main" val="3804734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7</a:t>
            </a:fld>
            <a:endParaRPr lang="en-US"/>
          </a:p>
        </p:txBody>
      </p:sp>
    </p:spTree>
    <p:extLst>
      <p:ext uri="{BB962C8B-B14F-4D97-AF65-F5344CB8AC3E}">
        <p14:creationId xmlns:p14="http://schemas.microsoft.com/office/powerpoint/2010/main" val="3024566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8</a:t>
            </a:fld>
            <a:endParaRPr lang="en-US"/>
          </a:p>
        </p:txBody>
      </p:sp>
    </p:spTree>
    <p:extLst>
      <p:ext uri="{BB962C8B-B14F-4D97-AF65-F5344CB8AC3E}">
        <p14:creationId xmlns:p14="http://schemas.microsoft.com/office/powerpoint/2010/main" val="589994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274B-FC0D-476A-98A2-F14375BDD4BA}" type="slidenum">
              <a:rPr lang="en-US" smtClean="0"/>
              <a:t>9</a:t>
            </a:fld>
            <a:endParaRPr lang="en-US"/>
          </a:p>
        </p:txBody>
      </p:sp>
    </p:spTree>
    <p:extLst>
      <p:ext uri="{BB962C8B-B14F-4D97-AF65-F5344CB8AC3E}">
        <p14:creationId xmlns:p14="http://schemas.microsoft.com/office/powerpoint/2010/main" val="3247961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1C0764-A233-4EF3-99B9-041CFE668B90}"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42D0A-6579-409A-A4F0-F2F89B54FCB1}" type="slidenum">
              <a:rPr lang="en-US" smtClean="0"/>
              <a:t>‹#›</a:t>
            </a:fld>
            <a:endParaRPr lang="en-US"/>
          </a:p>
        </p:txBody>
      </p:sp>
    </p:spTree>
    <p:extLst>
      <p:ext uri="{BB962C8B-B14F-4D97-AF65-F5344CB8AC3E}">
        <p14:creationId xmlns:p14="http://schemas.microsoft.com/office/powerpoint/2010/main" val="1138421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1C0764-A233-4EF3-99B9-041CFE668B90}"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42D0A-6579-409A-A4F0-F2F89B54FCB1}" type="slidenum">
              <a:rPr lang="en-US" smtClean="0"/>
              <a:t>‹#›</a:t>
            </a:fld>
            <a:endParaRPr lang="en-US"/>
          </a:p>
        </p:txBody>
      </p:sp>
    </p:spTree>
    <p:extLst>
      <p:ext uri="{BB962C8B-B14F-4D97-AF65-F5344CB8AC3E}">
        <p14:creationId xmlns:p14="http://schemas.microsoft.com/office/powerpoint/2010/main" val="50314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1C0764-A233-4EF3-99B9-041CFE668B90}"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42D0A-6579-409A-A4F0-F2F89B54FCB1}" type="slidenum">
              <a:rPr lang="en-US" smtClean="0"/>
              <a:t>‹#›</a:t>
            </a:fld>
            <a:endParaRPr lang="en-US"/>
          </a:p>
        </p:txBody>
      </p:sp>
    </p:spTree>
    <p:extLst>
      <p:ext uri="{BB962C8B-B14F-4D97-AF65-F5344CB8AC3E}">
        <p14:creationId xmlns:p14="http://schemas.microsoft.com/office/powerpoint/2010/main" val="1050230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1C0764-A233-4EF3-99B9-041CFE668B90}"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42D0A-6579-409A-A4F0-F2F89B54FCB1}" type="slidenum">
              <a:rPr lang="en-US" smtClean="0"/>
              <a:t>‹#›</a:t>
            </a:fld>
            <a:endParaRPr lang="en-US"/>
          </a:p>
        </p:txBody>
      </p:sp>
    </p:spTree>
    <p:extLst>
      <p:ext uri="{BB962C8B-B14F-4D97-AF65-F5344CB8AC3E}">
        <p14:creationId xmlns:p14="http://schemas.microsoft.com/office/powerpoint/2010/main" val="4260291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1C0764-A233-4EF3-99B9-041CFE668B90}"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42D0A-6579-409A-A4F0-F2F89B54FCB1}" type="slidenum">
              <a:rPr lang="en-US" smtClean="0"/>
              <a:t>‹#›</a:t>
            </a:fld>
            <a:endParaRPr lang="en-US"/>
          </a:p>
        </p:txBody>
      </p:sp>
    </p:spTree>
    <p:extLst>
      <p:ext uri="{BB962C8B-B14F-4D97-AF65-F5344CB8AC3E}">
        <p14:creationId xmlns:p14="http://schemas.microsoft.com/office/powerpoint/2010/main" val="246953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1C0764-A233-4EF3-99B9-041CFE668B90}"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42D0A-6579-409A-A4F0-F2F89B54FCB1}" type="slidenum">
              <a:rPr lang="en-US" smtClean="0"/>
              <a:t>‹#›</a:t>
            </a:fld>
            <a:endParaRPr lang="en-US"/>
          </a:p>
        </p:txBody>
      </p:sp>
    </p:spTree>
    <p:extLst>
      <p:ext uri="{BB962C8B-B14F-4D97-AF65-F5344CB8AC3E}">
        <p14:creationId xmlns:p14="http://schemas.microsoft.com/office/powerpoint/2010/main" val="2388058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1C0764-A233-4EF3-99B9-041CFE668B90}"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542D0A-6579-409A-A4F0-F2F89B54FCB1}" type="slidenum">
              <a:rPr lang="en-US" smtClean="0"/>
              <a:t>‹#›</a:t>
            </a:fld>
            <a:endParaRPr lang="en-US"/>
          </a:p>
        </p:txBody>
      </p:sp>
    </p:spTree>
    <p:extLst>
      <p:ext uri="{BB962C8B-B14F-4D97-AF65-F5344CB8AC3E}">
        <p14:creationId xmlns:p14="http://schemas.microsoft.com/office/powerpoint/2010/main" val="2412016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1C0764-A233-4EF3-99B9-041CFE668B90}" type="datetimeFigureOut">
              <a:rPr lang="en-US" smtClean="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542D0A-6579-409A-A4F0-F2F89B54FCB1}" type="slidenum">
              <a:rPr lang="en-US" smtClean="0"/>
              <a:t>‹#›</a:t>
            </a:fld>
            <a:endParaRPr lang="en-US"/>
          </a:p>
        </p:txBody>
      </p:sp>
    </p:spTree>
    <p:extLst>
      <p:ext uri="{BB962C8B-B14F-4D97-AF65-F5344CB8AC3E}">
        <p14:creationId xmlns:p14="http://schemas.microsoft.com/office/powerpoint/2010/main" val="808095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1C0764-A233-4EF3-99B9-041CFE668B90}" type="datetimeFigureOut">
              <a:rPr lang="en-US" smtClean="0"/>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542D0A-6579-409A-A4F0-F2F89B54FCB1}" type="slidenum">
              <a:rPr lang="en-US" smtClean="0"/>
              <a:t>‹#›</a:t>
            </a:fld>
            <a:endParaRPr lang="en-US"/>
          </a:p>
        </p:txBody>
      </p:sp>
    </p:spTree>
    <p:extLst>
      <p:ext uri="{BB962C8B-B14F-4D97-AF65-F5344CB8AC3E}">
        <p14:creationId xmlns:p14="http://schemas.microsoft.com/office/powerpoint/2010/main" val="150714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1C0764-A233-4EF3-99B9-041CFE668B90}"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42D0A-6579-409A-A4F0-F2F89B54FCB1}" type="slidenum">
              <a:rPr lang="en-US" smtClean="0"/>
              <a:t>‹#›</a:t>
            </a:fld>
            <a:endParaRPr lang="en-US"/>
          </a:p>
        </p:txBody>
      </p:sp>
    </p:spTree>
    <p:extLst>
      <p:ext uri="{BB962C8B-B14F-4D97-AF65-F5344CB8AC3E}">
        <p14:creationId xmlns:p14="http://schemas.microsoft.com/office/powerpoint/2010/main" val="2201322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1C0764-A233-4EF3-99B9-041CFE668B90}"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42D0A-6579-409A-A4F0-F2F89B54FCB1}" type="slidenum">
              <a:rPr lang="en-US" smtClean="0"/>
              <a:t>‹#›</a:t>
            </a:fld>
            <a:endParaRPr lang="en-US"/>
          </a:p>
        </p:txBody>
      </p:sp>
    </p:spTree>
    <p:extLst>
      <p:ext uri="{BB962C8B-B14F-4D97-AF65-F5344CB8AC3E}">
        <p14:creationId xmlns:p14="http://schemas.microsoft.com/office/powerpoint/2010/main" val="3406483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C0764-A233-4EF3-99B9-041CFE668B90}" type="datetimeFigureOut">
              <a:rPr lang="en-US" smtClean="0"/>
              <a:t>8/22/2022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542D0A-6579-409A-A4F0-F2F89B54FCB1}" type="slidenum">
              <a:rPr lang="en-US" smtClean="0"/>
              <a:t>‹#›</a:t>
            </a:fld>
            <a:endParaRPr lang="en-US"/>
          </a:p>
        </p:txBody>
      </p:sp>
    </p:spTree>
    <p:extLst>
      <p:ext uri="{BB962C8B-B14F-4D97-AF65-F5344CB8AC3E}">
        <p14:creationId xmlns:p14="http://schemas.microsoft.com/office/powerpoint/2010/main" val="3090621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criticalpast.com/video/65675023109_Health-care-in-Appalachia_Nurse-Amy-Louise-Fisher_tooth-extraction_vaccination"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image" Target="../media/image6.jpg"/><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8D86-D5F8-B9B8-0614-EC1FB5138ADC}"/>
              </a:ext>
            </a:extLst>
          </p:cNvPr>
          <p:cNvSpPr>
            <a:spLocks noGrp="1"/>
          </p:cNvSpPr>
          <p:nvPr>
            <p:ph type="ctrTitle"/>
          </p:nvPr>
        </p:nvSpPr>
        <p:spPr/>
        <p:txBody>
          <a:bodyPr>
            <a:normAutofit fontScale="90000"/>
          </a:bodyPr>
          <a:lstStyle/>
          <a:p>
            <a:r>
              <a:rPr lang="en-US" b="1" dirty="0">
                <a:latin typeface="Century Schoolbook" panose="02040604050505020304" pitchFamily="18" charset="0"/>
              </a:rPr>
              <a:t>The History of Nursing in Watauga County</a:t>
            </a:r>
          </a:p>
        </p:txBody>
      </p:sp>
      <p:sp>
        <p:nvSpPr>
          <p:cNvPr id="3" name="Subtitle 2">
            <a:extLst>
              <a:ext uri="{FF2B5EF4-FFF2-40B4-BE49-F238E27FC236}">
                <a16:creationId xmlns:a16="http://schemas.microsoft.com/office/drawing/2014/main" id="{187FA8BF-24A9-59AC-7E99-8B863707054E}"/>
              </a:ext>
            </a:extLst>
          </p:cNvPr>
          <p:cNvSpPr>
            <a:spLocks noGrp="1"/>
          </p:cNvSpPr>
          <p:nvPr>
            <p:ph type="subTitle" idx="1"/>
          </p:nvPr>
        </p:nvSpPr>
        <p:spPr>
          <a:xfrm>
            <a:off x="1524000" y="3979543"/>
            <a:ext cx="9144000" cy="1655762"/>
          </a:xfrm>
        </p:spPr>
        <p:txBody>
          <a:bodyPr/>
          <a:lstStyle/>
          <a:p>
            <a:r>
              <a:rPr lang="en-US" dirty="0"/>
              <a:t>Presented at</a:t>
            </a:r>
          </a:p>
          <a:p>
            <a:r>
              <a:rPr lang="en-US" dirty="0"/>
              <a:t>Democratic Women’s Club of Watauga County, NC</a:t>
            </a:r>
            <a:br>
              <a:rPr lang="en-US" dirty="0"/>
            </a:br>
            <a:r>
              <a:rPr lang="en-US" dirty="0"/>
              <a:t>Watauga County Historical Society</a:t>
            </a:r>
            <a:br>
              <a:rPr lang="en-US" dirty="0"/>
            </a:br>
            <a:r>
              <a:rPr lang="en-US" dirty="0"/>
              <a:t>Watauga County Public Library</a:t>
            </a:r>
          </a:p>
        </p:txBody>
      </p:sp>
    </p:spTree>
    <p:extLst>
      <p:ext uri="{BB962C8B-B14F-4D97-AF65-F5344CB8AC3E}">
        <p14:creationId xmlns:p14="http://schemas.microsoft.com/office/powerpoint/2010/main" val="3566871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docu0019"/>
          <p:cNvPicPr>
            <a:picLocks/>
          </p:cNvPicPr>
          <p:nvPr/>
        </p:nvPicPr>
        <p:blipFill>
          <a:blip r:embed="rId3" cstate="print"/>
          <a:srcRect/>
          <a:stretch>
            <a:fillRect/>
          </a:stretch>
        </p:blipFill>
        <p:spPr bwMode="auto">
          <a:xfrm>
            <a:off x="6096000" y="752995"/>
            <a:ext cx="5986185" cy="4525963"/>
          </a:xfrm>
          <a:prstGeom prst="rect">
            <a:avLst/>
          </a:prstGeom>
          <a:noFill/>
          <a:ln w="9525">
            <a:noFill/>
            <a:miter lim="800000"/>
            <a:headEnd/>
            <a:tailEnd/>
          </a:ln>
          <a:effectLst/>
        </p:spPr>
      </p:pic>
      <p:pic>
        <p:nvPicPr>
          <p:cNvPr id="2050" name="Picture 2" descr=" - ">
            <a:extLst>
              <a:ext uri="{FF2B5EF4-FFF2-40B4-BE49-F238E27FC236}">
                <a16:creationId xmlns:a16="http://schemas.microsoft.com/office/drawing/2014/main" id="{3E3D3D0C-86B0-415B-BFE7-8C0396F3A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259" y="338138"/>
            <a:ext cx="5200650" cy="581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36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American Red Cross became the biggest employer of public health nurses in the country</a:t>
            </a:r>
          </a:p>
        </p:txBody>
      </p:sp>
      <p:pic>
        <p:nvPicPr>
          <p:cNvPr id="3" name="Picture 2"/>
          <p:cNvPicPr>
            <a:picLocks noChangeAspect="1" noChangeArrowheads="1"/>
          </p:cNvPicPr>
          <p:nvPr/>
        </p:nvPicPr>
        <p:blipFill>
          <a:blip r:embed="rId3" cstate="print"/>
          <a:srcRect/>
          <a:stretch>
            <a:fillRect/>
          </a:stretch>
        </p:blipFill>
        <p:spPr bwMode="auto">
          <a:xfrm>
            <a:off x="1150882" y="1835206"/>
            <a:ext cx="3299019" cy="4750676"/>
          </a:xfrm>
          <a:prstGeom prst="rect">
            <a:avLst/>
          </a:prstGeom>
          <a:noFill/>
          <a:ln w="9525">
            <a:noFill/>
            <a:miter lim="800000"/>
            <a:headEnd/>
            <a:tailEnd/>
          </a:ln>
          <a:effectLst/>
        </p:spPr>
      </p:pic>
      <p:pic>
        <p:nvPicPr>
          <p:cNvPr id="4" name="Content Placeholder 3" descr="C:\Documents and Settings\Phoebe\Desktop\pollittpa\Desktop\red cross apppalachia.jpg"/>
          <p:cNvPicPr>
            <a:picLocks/>
          </p:cNvPicPr>
          <p:nvPr/>
        </p:nvPicPr>
        <p:blipFill>
          <a:blip r:embed="rId4" cstate="print"/>
          <a:srcRect/>
          <a:stretch>
            <a:fillRect/>
          </a:stretch>
        </p:blipFill>
        <p:spPr bwMode="auto">
          <a:xfrm>
            <a:off x="5216036" y="1835206"/>
            <a:ext cx="5227374" cy="5022794"/>
          </a:xfrm>
          <a:prstGeom prst="rect">
            <a:avLst/>
          </a:prstGeom>
          <a:noFill/>
          <a:ln w="9525">
            <a:noFill/>
            <a:miter lim="800000"/>
            <a:headEnd/>
            <a:tailEnd/>
          </a:ln>
        </p:spPr>
      </p:pic>
    </p:spTree>
    <p:extLst>
      <p:ext uri="{BB962C8B-B14F-4D97-AF65-F5344CB8AC3E}">
        <p14:creationId xmlns:p14="http://schemas.microsoft.com/office/powerpoint/2010/main" val="3366723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In 1920, the Watauga County Chapter of the ARC brought the first PHN to our county – Stella McCartney </a:t>
            </a:r>
            <a:r>
              <a:rPr lang="en-US" sz="3600" dirty="0" err="1"/>
              <a:t>Hagaman</a:t>
            </a:r>
            <a:r>
              <a:rPr lang="en-US" sz="3600" dirty="0"/>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2346" y="1693556"/>
            <a:ext cx="3694386" cy="5164444"/>
          </a:xfrm>
          <a:prstGeom prst="rect">
            <a:avLst/>
          </a:prstGeom>
        </p:spPr>
      </p:pic>
    </p:spTree>
    <p:extLst>
      <p:ext uri="{BB962C8B-B14F-4D97-AF65-F5344CB8AC3E}">
        <p14:creationId xmlns:p14="http://schemas.microsoft.com/office/powerpoint/2010/main" val="4252127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5533524" cy="3510776"/>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833" y="662869"/>
            <a:ext cx="4625123" cy="3156647"/>
          </a:xfrm>
          <a:prstGeom prst="rect">
            <a:avLst/>
          </a:prstGeom>
        </p:spPr>
      </p:pic>
      <p:sp>
        <p:nvSpPr>
          <p:cNvPr id="15" name="Rectangle 14">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951" y="4328887"/>
            <a:ext cx="2271472" cy="1873965"/>
          </a:xfrm>
          <a:prstGeom prst="rect">
            <a:avLst/>
          </a:prstGeom>
        </p:spPr>
      </p:pic>
      <p:sp>
        <p:nvSpPr>
          <p:cNvPr id="17" name="Rectangle 16">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827"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8169" y="4444140"/>
            <a:ext cx="2333643" cy="1686057"/>
          </a:xfrm>
          <a:prstGeom prst="rect">
            <a:avLst/>
          </a:prstGeom>
        </p:spPr>
      </p:pic>
      <p:sp>
        <p:nvSpPr>
          <p:cNvPr id="19" name="Rectangle 18">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3177" y="686855"/>
            <a:ext cx="5157201" cy="5486384"/>
          </a:xfrm>
          <a:prstGeom prst="rect">
            <a:avLst/>
          </a:prstGeom>
        </p:spPr>
      </p:pic>
    </p:spTree>
    <p:extLst>
      <p:ext uri="{BB962C8B-B14F-4D97-AF65-F5344CB8AC3E}">
        <p14:creationId xmlns:p14="http://schemas.microsoft.com/office/powerpoint/2010/main" val="3444228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CFE7-0F01-47BD-BF37-115F2B272062}"/>
              </a:ext>
            </a:extLst>
          </p:cNvPr>
          <p:cNvSpPr>
            <a:spLocks noGrp="1"/>
          </p:cNvSpPr>
          <p:nvPr>
            <p:ph type="title"/>
          </p:nvPr>
        </p:nvSpPr>
        <p:spPr/>
        <p:txBody>
          <a:bodyPr/>
          <a:lstStyle/>
          <a:p>
            <a:r>
              <a:rPr lang="en-US" b="1" dirty="0"/>
              <a:t>In McCartney’s first year (1920-21) she made:</a:t>
            </a:r>
            <a:endParaRPr lang="en-US" dirty="0"/>
          </a:p>
        </p:txBody>
      </p:sp>
      <p:sp>
        <p:nvSpPr>
          <p:cNvPr id="4" name="Text Placeholder 3">
            <a:extLst>
              <a:ext uri="{FF2B5EF4-FFF2-40B4-BE49-F238E27FC236}">
                <a16:creationId xmlns:a16="http://schemas.microsoft.com/office/drawing/2014/main" id="{2F0BF670-147C-436A-B076-C8AD68B7A514}"/>
              </a:ext>
            </a:extLst>
          </p:cNvPr>
          <p:cNvSpPr>
            <a:spLocks noGrp="1"/>
          </p:cNvSpPr>
          <p:nvPr>
            <p:ph type="body" sz="half" idx="2"/>
          </p:nvPr>
        </p:nvSpPr>
        <p:spPr>
          <a:xfrm>
            <a:off x="839788" y="2057400"/>
            <a:ext cx="3932237" cy="4000500"/>
          </a:xfrm>
        </p:spPr>
        <p:txBody>
          <a:bodyPr>
            <a:noAutofit/>
          </a:bodyPr>
          <a:lstStyle/>
          <a:p>
            <a:r>
              <a:rPr lang="en-US" sz="2000" dirty="0"/>
              <a:t>28 home visits that required 24 hours or more</a:t>
            </a:r>
            <a:br>
              <a:rPr lang="en-US" sz="2000" dirty="0"/>
            </a:br>
            <a:r>
              <a:rPr lang="en-US" sz="2000" dirty="0"/>
              <a:t>102 home visits that required less than 24 hours</a:t>
            </a:r>
            <a:br>
              <a:rPr lang="en-US" sz="2000" dirty="0"/>
            </a:br>
            <a:r>
              <a:rPr lang="en-US" sz="2000" dirty="0"/>
              <a:t>301 visits to pregnant women, and/or mothers of young children</a:t>
            </a:r>
            <a:br>
              <a:rPr lang="en-US" sz="2000" dirty="0"/>
            </a:br>
            <a:r>
              <a:rPr lang="en-US" sz="2000" dirty="0"/>
              <a:t>229 “sanitary visits”</a:t>
            </a:r>
            <a:br>
              <a:rPr lang="en-US" sz="2000" dirty="0"/>
            </a:br>
            <a:r>
              <a:rPr lang="en-US" sz="2000" dirty="0"/>
              <a:t>Visited 60 schools and with a state school nurse inspected 2,303 school children</a:t>
            </a:r>
            <a:br>
              <a:rPr lang="en-US" sz="2000" dirty="0"/>
            </a:br>
            <a:r>
              <a:rPr lang="en-US" sz="2000" dirty="0"/>
              <a:t>Organized clinics for smallpox vaccine and TB testing</a:t>
            </a:r>
            <a:br>
              <a:rPr lang="en-US" sz="2000" dirty="0"/>
            </a:br>
            <a:r>
              <a:rPr lang="en-US" sz="2000" dirty="0"/>
              <a:t>Occasionally acted as midwife and undertaker</a:t>
            </a:r>
          </a:p>
        </p:txBody>
      </p:sp>
      <p:pic>
        <p:nvPicPr>
          <p:cNvPr id="5" name="Content Placeholder 4">
            <a:extLst>
              <a:ext uri="{FF2B5EF4-FFF2-40B4-BE49-F238E27FC236}">
                <a16:creationId xmlns:a16="http://schemas.microsoft.com/office/drawing/2014/main" id="{EE9C2512-E91A-4EA6-9F75-A5CA4465590F}"/>
              </a:ext>
            </a:extLst>
          </p:cNvPr>
          <p:cNvPicPr>
            <a:picLocks noGrp="1" noChangeAspect="1" noChangeArrowheads="1"/>
          </p:cNvPicPr>
          <p:nvPr>
            <p:ph idx="1"/>
          </p:nvPr>
        </p:nvPicPr>
        <p:blipFill>
          <a:blip r:embed="rId3" cstate="print"/>
          <a:srcRect/>
          <a:stretch>
            <a:fillRect/>
          </a:stretch>
        </p:blipFill>
        <p:spPr bwMode="auto">
          <a:xfrm>
            <a:off x="5317487" y="1068828"/>
            <a:ext cx="6034725" cy="4720344"/>
          </a:xfrm>
          <a:prstGeom prst="rect">
            <a:avLst/>
          </a:prstGeom>
          <a:noFill/>
          <a:ln w="9525">
            <a:noFill/>
            <a:miter lim="800000"/>
            <a:headEnd/>
            <a:tailEnd/>
          </a:ln>
        </p:spPr>
      </p:pic>
    </p:spTree>
    <p:extLst>
      <p:ext uri="{BB962C8B-B14F-4D97-AF65-F5344CB8AC3E}">
        <p14:creationId xmlns:p14="http://schemas.microsoft.com/office/powerpoint/2010/main" val="411460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McCartney marries Smith </a:t>
            </a:r>
            <a:r>
              <a:rPr lang="en-US" dirty="0" err="1"/>
              <a:t>Hagaman</a:t>
            </a:r>
            <a:r>
              <a:rPr lang="en-US" dirty="0"/>
              <a:t> WD 10-6-1921)</a:t>
            </a:r>
          </a:p>
        </p:txBody>
      </p:sp>
      <p:pic>
        <p:nvPicPr>
          <p:cNvPr id="2052" name="Picture 4" descr=" -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82" y="1690688"/>
            <a:ext cx="5200650" cy="50101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360" y="1995487"/>
            <a:ext cx="5200650" cy="440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294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9">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F61370-1BD5-4EE4-A4FE-4468BED4711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4200">
                <a:solidFill>
                  <a:srgbClr val="FFFFFF"/>
                </a:solidFill>
              </a:rPr>
              <a:t>August 20, 1920 the 19</a:t>
            </a:r>
            <a:r>
              <a:rPr lang="en-US" sz="4200" baseline="30000">
                <a:solidFill>
                  <a:srgbClr val="FFFFFF"/>
                </a:solidFill>
              </a:rPr>
              <a:t>th</a:t>
            </a:r>
            <a:r>
              <a:rPr lang="en-US" sz="4200">
                <a:solidFill>
                  <a:srgbClr val="FFFFFF"/>
                </a:solidFill>
              </a:rPr>
              <a:t> Amendment become law</a:t>
            </a:r>
          </a:p>
        </p:txBody>
      </p:sp>
      <p:pic>
        <p:nvPicPr>
          <p:cNvPr id="5" name="Picture 4">
            <a:extLst>
              <a:ext uri="{FF2B5EF4-FFF2-40B4-BE49-F238E27FC236}">
                <a16:creationId xmlns:a16="http://schemas.microsoft.com/office/drawing/2014/main" id="{B493FAF2-877A-4DE7-AA97-C6DB56BB1581}"/>
              </a:ext>
            </a:extLst>
          </p:cNvPr>
          <p:cNvPicPr>
            <a:picLocks noChangeAspect="1"/>
          </p:cNvPicPr>
          <p:nvPr/>
        </p:nvPicPr>
        <p:blipFill>
          <a:blip r:embed="rId3"/>
          <a:stretch>
            <a:fillRect/>
          </a:stretch>
        </p:blipFill>
        <p:spPr>
          <a:xfrm>
            <a:off x="448781" y="307731"/>
            <a:ext cx="3168127" cy="3997637"/>
          </a:xfrm>
          <a:prstGeom prst="rect">
            <a:avLst/>
          </a:prstGeom>
        </p:spPr>
      </p:pic>
      <p:pic>
        <p:nvPicPr>
          <p:cNvPr id="4" name="Picture 3">
            <a:extLst>
              <a:ext uri="{FF2B5EF4-FFF2-40B4-BE49-F238E27FC236}">
                <a16:creationId xmlns:a16="http://schemas.microsoft.com/office/drawing/2014/main" id="{59368329-4DB6-4E78-9FDD-AC98679BF7A3}"/>
              </a:ext>
            </a:extLst>
          </p:cNvPr>
          <p:cNvPicPr>
            <a:picLocks noChangeAspect="1"/>
          </p:cNvPicPr>
          <p:nvPr/>
        </p:nvPicPr>
        <p:blipFill>
          <a:blip r:embed="rId4"/>
          <a:stretch>
            <a:fillRect/>
          </a:stretch>
        </p:blipFill>
        <p:spPr>
          <a:xfrm>
            <a:off x="4385729" y="1074845"/>
            <a:ext cx="3433324" cy="2463409"/>
          </a:xfrm>
          <a:prstGeom prst="rect">
            <a:avLst/>
          </a:prstGeom>
        </p:spPr>
      </p:pic>
      <p:cxnSp>
        <p:nvCxnSpPr>
          <p:cNvPr id="14" name="Straight Connector 13">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8424DF-E4DC-4724-B51F-7CDDA72A398B}"/>
              </a:ext>
            </a:extLst>
          </p:cNvPr>
          <p:cNvPicPr>
            <a:picLocks noChangeAspect="1"/>
          </p:cNvPicPr>
          <p:nvPr/>
        </p:nvPicPr>
        <p:blipFill>
          <a:blip r:embed="rId5"/>
          <a:stretch>
            <a:fillRect/>
          </a:stretch>
        </p:blipFill>
        <p:spPr>
          <a:xfrm>
            <a:off x="8732528" y="330045"/>
            <a:ext cx="2858310" cy="3997637"/>
          </a:xfrm>
          <a:prstGeom prst="rect">
            <a:avLst/>
          </a:prstGeom>
        </p:spPr>
      </p:pic>
      <p:cxnSp>
        <p:nvCxnSpPr>
          <p:cNvPr id="16" name="Straight Connector 15">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267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4A99B-9B04-428C-AAFB-AC9D193EFF69}"/>
              </a:ext>
            </a:extLst>
          </p:cNvPr>
          <p:cNvSpPr>
            <a:spLocks noGrp="1"/>
          </p:cNvSpPr>
          <p:nvPr>
            <p:ph type="title"/>
          </p:nvPr>
        </p:nvSpPr>
        <p:spPr>
          <a:xfrm>
            <a:off x="341690" y="250825"/>
            <a:ext cx="11013698" cy="1254125"/>
          </a:xfrm>
        </p:spPr>
        <p:txBody>
          <a:bodyPr>
            <a:normAutofit/>
          </a:bodyPr>
          <a:lstStyle/>
          <a:p>
            <a:r>
              <a:rPr lang="en-US" sz="3200" dirty="0"/>
              <a:t>Using their new voting power, women convinced an almost all male Congress to vote for the </a:t>
            </a:r>
            <a:r>
              <a:rPr lang="en-US" sz="3200" b="1" dirty="0"/>
              <a:t>Shephard-Towner  Act in 1921</a:t>
            </a:r>
          </a:p>
        </p:txBody>
      </p:sp>
      <p:sp>
        <p:nvSpPr>
          <p:cNvPr id="3" name="Text Placeholder 2">
            <a:extLst>
              <a:ext uri="{FF2B5EF4-FFF2-40B4-BE49-F238E27FC236}">
                <a16:creationId xmlns:a16="http://schemas.microsoft.com/office/drawing/2014/main" id="{A8371521-2EC0-4606-A4FA-CDA8E982C904}"/>
              </a:ext>
            </a:extLst>
          </p:cNvPr>
          <p:cNvSpPr>
            <a:spLocks noGrp="1"/>
          </p:cNvSpPr>
          <p:nvPr>
            <p:ph type="body" idx="1"/>
          </p:nvPr>
        </p:nvSpPr>
        <p:spPr/>
        <p:txBody>
          <a:bodyPr/>
          <a:lstStyle/>
          <a:p>
            <a:endParaRPr lang="en-US"/>
          </a:p>
        </p:txBody>
      </p:sp>
      <p:pic>
        <p:nvPicPr>
          <p:cNvPr id="3074" name="Picture 2" descr="Related image">
            <a:extLst>
              <a:ext uri="{FF2B5EF4-FFF2-40B4-BE49-F238E27FC236}">
                <a16:creationId xmlns:a16="http://schemas.microsoft.com/office/drawing/2014/main" id="{C8300159-9064-4716-95A1-D5F88A5A080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41690" y="1690688"/>
            <a:ext cx="5754310" cy="490407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3B9AD540-7396-4954-9C56-DE16A5BCF967}"/>
              </a:ext>
            </a:extLst>
          </p:cNvPr>
          <p:cNvSpPr>
            <a:spLocks noGrp="1"/>
          </p:cNvSpPr>
          <p:nvPr>
            <p:ph sz="quarter" idx="4"/>
          </p:nvPr>
        </p:nvSpPr>
        <p:spPr>
          <a:xfrm>
            <a:off x="6194427" y="1690688"/>
            <a:ext cx="5160960" cy="4942176"/>
          </a:xfrm>
        </p:spPr>
        <p:txBody>
          <a:bodyPr>
            <a:normAutofit lnSpcReduction="10000"/>
          </a:bodyPr>
          <a:lstStyle/>
          <a:p>
            <a:r>
              <a:rPr lang="en-US" altLang="en-US" dirty="0"/>
              <a:t>19</a:t>
            </a:r>
            <a:r>
              <a:rPr lang="en-US" altLang="en-US" baseline="30000" dirty="0"/>
              <a:t>th</a:t>
            </a:r>
            <a:r>
              <a:rPr lang="en-US" altLang="en-US" dirty="0"/>
              <a:t> Amendment passed on August 20, 1920</a:t>
            </a:r>
          </a:p>
          <a:p>
            <a:r>
              <a:rPr lang="en-US" altLang="en-US" dirty="0"/>
              <a:t>Women’s organizations first priority were maternal child health programs</a:t>
            </a:r>
          </a:p>
          <a:p>
            <a:r>
              <a:rPr lang="en-US" dirty="0"/>
              <a:t>The House </a:t>
            </a:r>
            <a:r>
              <a:rPr lang="en-US" b="1" dirty="0"/>
              <a:t>passed</a:t>
            </a:r>
            <a:r>
              <a:rPr lang="en-US" dirty="0"/>
              <a:t> the S-T  Act 279 to 39, and the Senate </a:t>
            </a:r>
            <a:r>
              <a:rPr lang="en-US" b="1" dirty="0"/>
              <a:t>passed</a:t>
            </a:r>
            <a:r>
              <a:rPr lang="en-US" dirty="0"/>
              <a:t> it 63 to 7 (bi-partisan).</a:t>
            </a:r>
          </a:p>
          <a:p>
            <a:r>
              <a:rPr lang="en-US" dirty="0"/>
              <a:t>Republican President Warren Harding signed the legislation into law</a:t>
            </a:r>
          </a:p>
          <a:p>
            <a:r>
              <a:rPr lang="en-US" dirty="0"/>
              <a:t>North Carolina had 94 S-T nurses</a:t>
            </a:r>
          </a:p>
          <a:p>
            <a:endParaRPr lang="en-US" dirty="0"/>
          </a:p>
          <a:p>
            <a:endParaRPr lang="en-US" altLang="en-US" dirty="0"/>
          </a:p>
          <a:p>
            <a:endParaRPr lang="en-US" dirty="0"/>
          </a:p>
        </p:txBody>
      </p:sp>
    </p:spTree>
    <p:extLst>
      <p:ext uri="{BB962C8B-B14F-4D97-AF65-F5344CB8AC3E}">
        <p14:creationId xmlns:p14="http://schemas.microsoft.com/office/powerpoint/2010/main" val="2748666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3DD6AADE-828B-41B1-9D7F-619E1F7010B1}"/>
              </a:ext>
            </a:extLst>
          </p:cNvPr>
          <p:cNvPicPr>
            <a:picLocks noChangeAspect="1" noChangeArrowheads="1"/>
          </p:cNvPicPr>
          <p:nvPr/>
        </p:nvPicPr>
        <p:blipFill rotWithShape="1">
          <a:blip r:embed="rId3" cstate="print"/>
          <a:srcRect t="14764" b="8114"/>
          <a:stretch/>
        </p:blipFill>
        <p:spPr bwMode="auto">
          <a:xfrm>
            <a:off x="95250" y="2495551"/>
            <a:ext cx="6096000" cy="4142108"/>
          </a:xfrm>
          <a:prstGeom prst="rect">
            <a:avLst/>
          </a:prstGeom>
        </p:spPr>
      </p:pic>
      <p:pic>
        <p:nvPicPr>
          <p:cNvPr id="3" name="Picture 2">
            <a:extLst>
              <a:ext uri="{FF2B5EF4-FFF2-40B4-BE49-F238E27FC236}">
                <a16:creationId xmlns:a16="http://schemas.microsoft.com/office/drawing/2014/main" id="{74CE595D-A3C8-402C-A916-CBEB0ABA1A3F}"/>
              </a:ext>
            </a:extLst>
          </p:cNvPr>
          <p:cNvPicPr>
            <a:picLocks noChangeAspect="1"/>
          </p:cNvPicPr>
          <p:nvPr/>
        </p:nvPicPr>
        <p:blipFill>
          <a:blip r:embed="rId4"/>
          <a:stretch>
            <a:fillRect/>
          </a:stretch>
        </p:blipFill>
        <p:spPr>
          <a:xfrm>
            <a:off x="6263403" y="2972571"/>
            <a:ext cx="5456393" cy="3522983"/>
          </a:xfrm>
          <a:prstGeom prst="rect">
            <a:avLst/>
          </a:prstGeom>
        </p:spPr>
      </p:pic>
      <p:sp>
        <p:nvSpPr>
          <p:cNvPr id="6" name="Rectangle 5">
            <a:extLst>
              <a:ext uri="{FF2B5EF4-FFF2-40B4-BE49-F238E27FC236}">
                <a16:creationId xmlns:a16="http://schemas.microsoft.com/office/drawing/2014/main" id="{5E1FD2DB-013D-4B7C-B7F9-5832D51C3B37}"/>
              </a:ext>
            </a:extLst>
          </p:cNvPr>
          <p:cNvSpPr/>
          <p:nvPr/>
        </p:nvSpPr>
        <p:spPr>
          <a:xfrm>
            <a:off x="342900" y="315592"/>
            <a:ext cx="11449050" cy="2554545"/>
          </a:xfrm>
          <a:prstGeom prst="rect">
            <a:avLst/>
          </a:prstGeom>
        </p:spPr>
        <p:txBody>
          <a:bodyPr wrap="square">
            <a:spAutoFit/>
          </a:bodyPr>
          <a:lstStyle/>
          <a:p>
            <a:r>
              <a:rPr lang="en-US" altLang="en-US" sz="3200" dirty="0"/>
              <a:t>The Shepherd - Towner Acts funds provided:</a:t>
            </a:r>
          </a:p>
          <a:p>
            <a:r>
              <a:rPr lang="en-US" altLang="en-US" sz="3200" dirty="0"/>
              <a:t>Health clinics for women and children</a:t>
            </a:r>
          </a:p>
          <a:p>
            <a:r>
              <a:rPr lang="en-US" altLang="en-US" sz="3200" dirty="0"/>
              <a:t> Visiting nurses</a:t>
            </a:r>
          </a:p>
          <a:p>
            <a:r>
              <a:rPr lang="en-US" altLang="en-US" sz="3200" dirty="0"/>
              <a:t>Health education efforts focused on nutrition and sanitation </a:t>
            </a:r>
          </a:p>
          <a:p>
            <a:endParaRPr lang="en-US" altLang="en-US" sz="3200" dirty="0"/>
          </a:p>
        </p:txBody>
      </p:sp>
    </p:spTree>
    <p:extLst>
      <p:ext uri="{BB962C8B-B14F-4D97-AF65-F5344CB8AC3E}">
        <p14:creationId xmlns:p14="http://schemas.microsoft.com/office/powerpoint/2010/main" val="2054534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55BC72-E636-45B5-B346-8E2E959D392D}"/>
              </a:ext>
            </a:extLst>
          </p:cNvPr>
          <p:cNvPicPr>
            <a:picLocks noChangeAspect="1"/>
          </p:cNvPicPr>
          <p:nvPr/>
        </p:nvPicPr>
        <p:blipFill>
          <a:blip r:embed="rId3"/>
          <a:stretch>
            <a:fillRect/>
          </a:stretch>
        </p:blipFill>
        <p:spPr>
          <a:xfrm>
            <a:off x="487619" y="168910"/>
            <a:ext cx="4162425" cy="3390900"/>
          </a:xfrm>
          <a:prstGeom prst="rect">
            <a:avLst/>
          </a:prstGeom>
        </p:spPr>
      </p:pic>
      <p:pic>
        <p:nvPicPr>
          <p:cNvPr id="3" name="Picture 2">
            <a:extLst>
              <a:ext uri="{FF2B5EF4-FFF2-40B4-BE49-F238E27FC236}">
                <a16:creationId xmlns:a16="http://schemas.microsoft.com/office/drawing/2014/main" id="{C4E5EFA9-E1A6-4F01-86E7-2B4407152D62}"/>
              </a:ext>
            </a:extLst>
          </p:cNvPr>
          <p:cNvPicPr>
            <a:picLocks noChangeAspect="1"/>
          </p:cNvPicPr>
          <p:nvPr/>
        </p:nvPicPr>
        <p:blipFill>
          <a:blip r:embed="rId4"/>
          <a:stretch>
            <a:fillRect/>
          </a:stretch>
        </p:blipFill>
        <p:spPr>
          <a:xfrm>
            <a:off x="4989276" y="1511935"/>
            <a:ext cx="6467455" cy="4632959"/>
          </a:xfrm>
          <a:prstGeom prst="rect">
            <a:avLst/>
          </a:prstGeom>
        </p:spPr>
      </p:pic>
      <p:pic>
        <p:nvPicPr>
          <p:cNvPr id="4" name="Picture 3">
            <a:extLst>
              <a:ext uri="{FF2B5EF4-FFF2-40B4-BE49-F238E27FC236}">
                <a16:creationId xmlns:a16="http://schemas.microsoft.com/office/drawing/2014/main" id="{9C3BA9AC-62EA-4D87-AED5-D36D9343F77A}"/>
              </a:ext>
            </a:extLst>
          </p:cNvPr>
          <p:cNvPicPr>
            <a:picLocks noChangeAspect="1"/>
          </p:cNvPicPr>
          <p:nvPr/>
        </p:nvPicPr>
        <p:blipFill>
          <a:blip r:embed="rId5"/>
          <a:stretch>
            <a:fillRect/>
          </a:stretch>
        </p:blipFill>
        <p:spPr>
          <a:xfrm>
            <a:off x="344744" y="3559810"/>
            <a:ext cx="4305300" cy="3333750"/>
          </a:xfrm>
          <a:prstGeom prst="rect">
            <a:avLst/>
          </a:prstGeom>
        </p:spPr>
      </p:pic>
      <p:sp>
        <p:nvSpPr>
          <p:cNvPr id="6" name="Rectangle 5">
            <a:extLst>
              <a:ext uri="{FF2B5EF4-FFF2-40B4-BE49-F238E27FC236}">
                <a16:creationId xmlns:a16="http://schemas.microsoft.com/office/drawing/2014/main" id="{B7868C49-9F34-4D5F-BF25-102BB0D2B924}"/>
              </a:ext>
            </a:extLst>
          </p:cNvPr>
          <p:cNvSpPr/>
          <p:nvPr/>
        </p:nvSpPr>
        <p:spPr>
          <a:xfrm>
            <a:off x="4792919" y="441839"/>
            <a:ext cx="7313356" cy="707886"/>
          </a:xfrm>
          <a:prstGeom prst="rect">
            <a:avLst/>
          </a:prstGeom>
        </p:spPr>
        <p:txBody>
          <a:bodyPr wrap="square">
            <a:spAutoFit/>
          </a:bodyPr>
          <a:lstStyle/>
          <a:p>
            <a:r>
              <a:rPr lang="en-US" altLang="en-US" sz="4000" dirty="0"/>
              <a:t>Midwife training</a:t>
            </a:r>
          </a:p>
        </p:txBody>
      </p:sp>
    </p:spTree>
    <p:extLst>
      <p:ext uri="{BB962C8B-B14F-4D97-AF65-F5344CB8AC3E}">
        <p14:creationId xmlns:p14="http://schemas.microsoft.com/office/powerpoint/2010/main" val="4099483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Boone  NC circa 1900">
            <a:extLst>
              <a:ext uri="{FF2B5EF4-FFF2-40B4-BE49-F238E27FC236}">
                <a16:creationId xmlns:a16="http://schemas.microsoft.com/office/drawing/2014/main" id="{452E2639-7197-4F71-B6C6-0406AAFD8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838" y="271463"/>
            <a:ext cx="8696325" cy="631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619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8">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DE1ADE-0B06-42E2-82BC-57E49B8EBF6C}"/>
              </a:ext>
            </a:extLst>
          </p:cNvPr>
          <p:cNvSpPr>
            <a:spLocks noGrp="1"/>
          </p:cNvSpPr>
          <p:nvPr>
            <p:ph type="title"/>
          </p:nvPr>
        </p:nvSpPr>
        <p:spPr>
          <a:xfrm>
            <a:off x="1120624" y="1122807"/>
            <a:ext cx="9954443" cy="4297680"/>
          </a:xfrm>
          <a:noFill/>
          <a:ln>
            <a:noFill/>
          </a:ln>
        </p:spPr>
        <p:txBody>
          <a:bodyPr>
            <a:normAutofit/>
          </a:bodyPr>
          <a:lstStyle/>
          <a:p>
            <a:pPr algn="ctr"/>
            <a:r>
              <a:rPr lang="en-US" sz="3800" b="1">
                <a:solidFill>
                  <a:srgbClr val="FFFFFF"/>
                </a:solidFill>
              </a:rPr>
              <a:t>The Shephard-Towner act was repealed 1929 </a:t>
            </a:r>
            <a:r>
              <a:rPr lang="en-US" sz="3800">
                <a:solidFill>
                  <a:srgbClr val="FFFFFF"/>
                </a:solidFill>
              </a:rPr>
              <a:t>due to political pressure</a:t>
            </a:r>
            <a:br>
              <a:rPr lang="en-US" sz="3800">
                <a:solidFill>
                  <a:srgbClr val="FFFFFF"/>
                </a:solidFill>
              </a:rPr>
            </a:br>
            <a:r>
              <a:rPr lang="en-US" sz="3800">
                <a:solidFill>
                  <a:srgbClr val="FFFFFF"/>
                </a:solidFill>
              </a:rPr>
              <a:t>“Anti” Groups including the American Medical Association.  Its Section on Pediatrics labeled</a:t>
            </a:r>
            <a:br>
              <a:rPr lang="en-US" sz="3800">
                <a:solidFill>
                  <a:srgbClr val="FFFFFF"/>
                </a:solidFill>
              </a:rPr>
            </a:br>
            <a:r>
              <a:rPr lang="en-US" sz="3800">
                <a:solidFill>
                  <a:srgbClr val="FFFFFF"/>
                </a:solidFill>
              </a:rPr>
              <a:t>the program "socialistic" and opposed its passage and opposed its funding in subsequent years.  The Catholic Church also opposed it. </a:t>
            </a:r>
          </a:p>
        </p:txBody>
      </p:sp>
    </p:spTree>
    <p:extLst>
      <p:ext uri="{BB962C8B-B14F-4D97-AF65-F5344CB8AC3E}">
        <p14:creationId xmlns:p14="http://schemas.microsoft.com/office/powerpoint/2010/main" val="496967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A094-294E-42B7-9C66-17AE8E23AA2E}"/>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a:t>The Great Depression hit in 1929</a:t>
            </a:r>
          </a:p>
        </p:txBody>
      </p:sp>
      <p:pic>
        <p:nvPicPr>
          <p:cNvPr id="4" name="Picture 3">
            <a:extLst>
              <a:ext uri="{FF2B5EF4-FFF2-40B4-BE49-F238E27FC236}">
                <a16:creationId xmlns:a16="http://schemas.microsoft.com/office/drawing/2014/main" id="{3192D4F8-3BE6-4734-84BA-6C7BBF8CC702}"/>
              </a:ext>
            </a:extLst>
          </p:cNvPr>
          <p:cNvPicPr>
            <a:picLocks noChangeAspect="1"/>
          </p:cNvPicPr>
          <p:nvPr/>
        </p:nvPicPr>
        <p:blipFill rotWithShape="1">
          <a:blip r:embed="rId3"/>
          <a:srcRect l="11955" r="8907" b="-2"/>
          <a:stretch/>
        </p:blipFill>
        <p:spPr>
          <a:xfrm>
            <a:off x="4654297" y="10"/>
            <a:ext cx="7537704" cy="6857990"/>
          </a:xfrm>
          <a:prstGeom prst="rect">
            <a:avLst/>
          </a:prstGeom>
        </p:spPr>
      </p:pic>
    </p:spTree>
    <p:extLst>
      <p:ext uri="{BB962C8B-B14F-4D97-AF65-F5344CB8AC3E}">
        <p14:creationId xmlns:p14="http://schemas.microsoft.com/office/powerpoint/2010/main" val="90441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3446" y="640080"/>
            <a:ext cx="6274590" cy="4241886"/>
          </a:xfrm>
          <a:noFill/>
        </p:spPr>
        <p:txBody>
          <a:bodyPr vert="horz" lIns="91440" tIns="45720" rIns="91440" bIns="45720" rtlCol="0" anchor="b">
            <a:normAutofit fontScale="90000"/>
          </a:bodyPr>
          <a:lstStyle/>
          <a:p>
            <a:r>
              <a:rPr lang="en-US" sz="3800" dirty="0"/>
              <a:t>1932 – There is still no modern hospital or health department in Boone or Watauga County.  Like the local Red Cross chapter a decade earlier, the Lutheran Church Mission Board hired Amy Fisher, RN, to work in the church and in the community.</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 b="1630"/>
          <a:stretch/>
        </p:blipFill>
        <p:spPr>
          <a:xfrm>
            <a:off x="7552944" y="10"/>
            <a:ext cx="4636008" cy="6857990"/>
          </a:xfrm>
          <a:prstGeom prst="rect">
            <a:avLst/>
          </a:prstGeom>
        </p:spPr>
      </p:pic>
    </p:spTree>
    <p:extLst>
      <p:ext uri="{BB962C8B-B14F-4D97-AF65-F5344CB8AC3E}">
        <p14:creationId xmlns:p14="http://schemas.microsoft.com/office/powerpoint/2010/main" val="4230126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644A9-86AF-419A-9DA9-752F77BF6F08}"/>
              </a:ext>
            </a:extLst>
          </p:cNvPr>
          <p:cNvPicPr>
            <a:picLocks noChangeAspect="1"/>
          </p:cNvPicPr>
          <p:nvPr/>
        </p:nvPicPr>
        <p:blipFill>
          <a:blip r:embed="rId3"/>
          <a:stretch>
            <a:fillRect/>
          </a:stretch>
        </p:blipFill>
        <p:spPr>
          <a:xfrm>
            <a:off x="6431796" y="79413"/>
            <a:ext cx="5284923" cy="2889839"/>
          </a:xfrm>
          <a:prstGeom prst="rect">
            <a:avLst/>
          </a:prstGeom>
        </p:spPr>
      </p:pic>
      <p:pic>
        <p:nvPicPr>
          <p:cNvPr id="2050" name="Picture 2" descr="https://downtownboonenc.com/wp-content/uploads/2018/04/Dedication-of-the-Boone-Post-Office-April-10-1940.-Image-courtesy-of-Bobby-Snead-and-the-Boone-Cultural-Resources-Department.-300x170.jpg">
            <a:extLst>
              <a:ext uri="{FF2B5EF4-FFF2-40B4-BE49-F238E27FC236}">
                <a16:creationId xmlns:a16="http://schemas.microsoft.com/office/drawing/2014/main" id="{5BFCC6AE-AF8E-4B87-B870-E6FBEF131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9" y="70319"/>
            <a:ext cx="5927085" cy="33586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85A221-1828-4A6F-BE68-84F296141626}"/>
              </a:ext>
            </a:extLst>
          </p:cNvPr>
          <p:cNvPicPr>
            <a:picLocks noChangeAspect="1"/>
          </p:cNvPicPr>
          <p:nvPr/>
        </p:nvPicPr>
        <p:blipFill>
          <a:blip r:embed="rId5"/>
          <a:stretch>
            <a:fillRect/>
          </a:stretch>
        </p:blipFill>
        <p:spPr>
          <a:xfrm>
            <a:off x="5961334" y="2969252"/>
            <a:ext cx="6096000" cy="3916701"/>
          </a:xfrm>
          <a:prstGeom prst="rect">
            <a:avLst/>
          </a:prstGeom>
        </p:spPr>
      </p:pic>
      <p:pic>
        <p:nvPicPr>
          <p:cNvPr id="5" name="Picture 4">
            <a:extLst>
              <a:ext uri="{FF2B5EF4-FFF2-40B4-BE49-F238E27FC236}">
                <a16:creationId xmlns:a16="http://schemas.microsoft.com/office/drawing/2014/main" id="{9927060D-F372-408D-BDBE-9123E77C4E11}"/>
              </a:ext>
            </a:extLst>
          </p:cNvPr>
          <p:cNvPicPr>
            <a:picLocks noChangeAspect="1"/>
          </p:cNvPicPr>
          <p:nvPr/>
        </p:nvPicPr>
        <p:blipFill>
          <a:blip r:embed="rId6"/>
          <a:stretch>
            <a:fillRect/>
          </a:stretch>
        </p:blipFill>
        <p:spPr>
          <a:xfrm>
            <a:off x="34249" y="3133122"/>
            <a:ext cx="6232438" cy="3654559"/>
          </a:xfrm>
          <a:prstGeom prst="rect">
            <a:avLst/>
          </a:prstGeom>
        </p:spPr>
      </p:pic>
    </p:spTree>
    <p:extLst>
      <p:ext uri="{BB962C8B-B14F-4D97-AF65-F5344CB8AC3E}">
        <p14:creationId xmlns:p14="http://schemas.microsoft.com/office/powerpoint/2010/main" val="686636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6710-6A0E-41E9-B876-20E7DED7BDD3}"/>
              </a:ext>
            </a:extLst>
          </p:cNvPr>
          <p:cNvSpPr>
            <a:spLocks noGrp="1"/>
          </p:cNvSpPr>
          <p:nvPr>
            <p:ph type="title"/>
          </p:nvPr>
        </p:nvSpPr>
        <p:spPr>
          <a:xfrm>
            <a:off x="650449" y="4255598"/>
            <a:ext cx="11094511" cy="2277282"/>
          </a:xfrm>
          <a:noFill/>
        </p:spPr>
        <p:txBody>
          <a:bodyPr vert="horz" lIns="91440" tIns="45720" rIns="91440" bIns="45720" rtlCol="0" anchor="b">
            <a:noAutofit/>
          </a:bodyPr>
          <a:lstStyle/>
          <a:p>
            <a:pPr algn="ctr"/>
            <a:r>
              <a:rPr lang="en-US" sz="2800" dirty="0"/>
              <a:t>1932 - Democrat Franklin Roosevelt is elected president. He initiates many “New Deal” programs. </a:t>
            </a:r>
            <a:r>
              <a:rPr lang="en-US" sz="2800" b="1" dirty="0"/>
              <a:t>On August 14, 1935, the Social Security Act established a system of old-age benefits for workers, benefits for victims of industrial accidents, unemployment insurance, aid for dependent mothers and children, the blind, and the physically handicapped.</a:t>
            </a:r>
            <a:endParaRPr lang="en-US" sz="2800" dirty="0"/>
          </a:p>
        </p:txBody>
      </p:sp>
      <p:pic>
        <p:nvPicPr>
          <p:cNvPr id="3074" name="Picture 2" descr="Image result for president roosevelt signing social security act'">
            <a:extLst>
              <a:ext uri="{FF2B5EF4-FFF2-40B4-BE49-F238E27FC236}">
                <a16:creationId xmlns:a16="http://schemas.microsoft.com/office/drawing/2014/main" id="{8ACBCC9C-F915-4AAD-BE62-B22A27F9FF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74" r="2" b="15585"/>
          <a:stretch/>
        </p:blipFill>
        <p:spPr bwMode="auto">
          <a:xfrm>
            <a:off x="1435542" y="325120"/>
            <a:ext cx="9049984" cy="418698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573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636AC-F59B-4989-A991-3D6E2D626583}"/>
              </a:ext>
            </a:extLst>
          </p:cNvPr>
          <p:cNvSpPr>
            <a:spLocks noGrp="1"/>
          </p:cNvSpPr>
          <p:nvPr>
            <p:ph type="title"/>
          </p:nvPr>
        </p:nvSpPr>
        <p:spPr/>
        <p:txBody>
          <a:bodyPr/>
          <a:lstStyle/>
          <a:p>
            <a:r>
              <a:rPr lang="en-US" dirty="0"/>
              <a:t>The SS Act passes easily with bi-partisan support</a:t>
            </a:r>
          </a:p>
        </p:txBody>
      </p:sp>
      <p:pic>
        <p:nvPicPr>
          <p:cNvPr id="3" name="Picture 2">
            <a:extLst>
              <a:ext uri="{FF2B5EF4-FFF2-40B4-BE49-F238E27FC236}">
                <a16:creationId xmlns:a16="http://schemas.microsoft.com/office/drawing/2014/main" id="{08BC86E3-9C71-403F-9044-EE6E7236E8E4}"/>
              </a:ext>
            </a:extLst>
          </p:cNvPr>
          <p:cNvPicPr>
            <a:picLocks noChangeAspect="1"/>
          </p:cNvPicPr>
          <p:nvPr/>
        </p:nvPicPr>
        <p:blipFill>
          <a:blip r:embed="rId3"/>
          <a:stretch>
            <a:fillRect/>
          </a:stretch>
        </p:blipFill>
        <p:spPr>
          <a:xfrm>
            <a:off x="1794934" y="1690688"/>
            <a:ext cx="8361680" cy="4591407"/>
          </a:xfrm>
          <a:prstGeom prst="rect">
            <a:avLst/>
          </a:prstGeom>
        </p:spPr>
      </p:pic>
    </p:spTree>
    <p:extLst>
      <p:ext uri="{BB962C8B-B14F-4D97-AF65-F5344CB8AC3E}">
        <p14:creationId xmlns:p14="http://schemas.microsoft.com/office/powerpoint/2010/main" val="515326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695" y="589714"/>
            <a:ext cx="10515600" cy="1325563"/>
          </a:xfrm>
        </p:spPr>
        <p:txBody>
          <a:bodyPr>
            <a:normAutofit fontScale="90000"/>
          </a:bodyPr>
          <a:lstStyle/>
          <a:p>
            <a:r>
              <a:rPr lang="en-US" dirty="0"/>
              <a:t>In 1935, using Social Security Administration funds, Watauga County hired Nurse Fisher as its’ first public health nurse.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401" y="2237708"/>
            <a:ext cx="3641558" cy="4030578"/>
          </a:xfrm>
          <a:prstGeom prst="rect">
            <a:avLst/>
          </a:prstGeom>
        </p:spPr>
      </p:pic>
      <p:sp>
        <p:nvSpPr>
          <p:cNvPr id="4" name="Rectangle 3">
            <a:extLst>
              <a:ext uri="{FF2B5EF4-FFF2-40B4-BE49-F238E27FC236}">
                <a16:creationId xmlns:a16="http://schemas.microsoft.com/office/drawing/2014/main" id="{B78B38CD-6D48-4059-9A90-DF7EFAE66ACA}"/>
              </a:ext>
            </a:extLst>
          </p:cNvPr>
          <p:cNvSpPr/>
          <p:nvPr/>
        </p:nvSpPr>
        <p:spPr>
          <a:xfrm>
            <a:off x="4810124" y="2237707"/>
            <a:ext cx="7153275" cy="4524315"/>
          </a:xfrm>
          <a:prstGeom prst="rect">
            <a:avLst/>
          </a:prstGeom>
        </p:spPr>
        <p:txBody>
          <a:bodyPr wrap="square">
            <a:spAutoFit/>
          </a:bodyPr>
          <a:lstStyle/>
          <a:p>
            <a:r>
              <a:rPr lang="en-US" dirty="0">
                <a:solidFill>
                  <a:srgbClr val="000000"/>
                </a:solidFill>
                <a:latin typeface="Open Sans"/>
              </a:rPr>
              <a:t>Last year was the first year the health department has been in existence here and we tried to cover practically the whole county.  Over five thousand people took the typhoid fever vaccine and one thousand six hundred and twenty-five babies and children were given diphtheria toxoid.  The need is much too large for the individual physicians to cope with in this county, and that is why the health department does immunizations on such a large scale.</a:t>
            </a:r>
          </a:p>
          <a:p>
            <a:endParaRPr lang="en-US" dirty="0">
              <a:solidFill>
                <a:srgbClr val="000000"/>
              </a:solidFill>
              <a:latin typeface="Open Sans"/>
            </a:endParaRPr>
          </a:p>
          <a:p>
            <a:r>
              <a:rPr lang="en-US" dirty="0"/>
              <a:t>There are about fifty schools in the county, and we plan our schedule so that we may get to the most inaccessible ones before bad weather sets in.  But even then we sometimes have to walk part of the way.  We don’t try to go to Lower Elk after a hard rain because you ford the creek twenty-two times and some of the fords are pretty deep.</a:t>
            </a:r>
          </a:p>
          <a:p>
            <a:endParaRPr lang="en-US" dirty="0"/>
          </a:p>
          <a:p>
            <a:endParaRPr lang="en-US" dirty="0"/>
          </a:p>
          <a:p>
            <a:endParaRPr lang="en-US" dirty="0"/>
          </a:p>
        </p:txBody>
      </p:sp>
    </p:spTree>
    <p:extLst>
      <p:ext uri="{BB962C8B-B14F-4D97-AF65-F5344CB8AC3E}">
        <p14:creationId xmlns:p14="http://schemas.microsoft.com/office/powerpoint/2010/main" val="3065138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EECAE-98D4-4479-B7AC-38506AB1812F}"/>
              </a:ext>
            </a:extLst>
          </p:cNvPr>
          <p:cNvSpPr>
            <a:spLocks noGrp="1"/>
          </p:cNvSpPr>
          <p:nvPr>
            <p:ph type="title"/>
          </p:nvPr>
        </p:nvSpPr>
        <p:spPr/>
        <p:txBody>
          <a:bodyPr/>
          <a:lstStyle/>
          <a:p>
            <a:r>
              <a:rPr lang="en-US" dirty="0"/>
              <a:t>Show movie</a:t>
            </a:r>
          </a:p>
        </p:txBody>
      </p:sp>
      <p:sp>
        <p:nvSpPr>
          <p:cNvPr id="3" name="Rectangle 2">
            <a:extLst>
              <a:ext uri="{FF2B5EF4-FFF2-40B4-BE49-F238E27FC236}">
                <a16:creationId xmlns:a16="http://schemas.microsoft.com/office/drawing/2014/main" id="{4F283F5A-428B-4F62-B87E-292F5ED03738}"/>
              </a:ext>
            </a:extLst>
          </p:cNvPr>
          <p:cNvSpPr/>
          <p:nvPr/>
        </p:nvSpPr>
        <p:spPr>
          <a:xfrm>
            <a:off x="3048000" y="2967335"/>
            <a:ext cx="6096000" cy="923330"/>
          </a:xfrm>
          <a:prstGeom prst="rect">
            <a:avLst/>
          </a:prstGeom>
        </p:spPr>
        <p:txBody>
          <a:bodyPr>
            <a:spAutoFit/>
          </a:bodyPr>
          <a:lstStyle/>
          <a:p>
            <a:r>
              <a:rPr lang="en-US" dirty="0">
                <a:hlinkClick r:id="rId3"/>
              </a:rPr>
              <a:t>https://www.criticalpast.com/video/65675023109_Health-care-in-Appalachia_Nurse-Amy-Louise-Fisher_tooth-extraction_vaccination</a:t>
            </a:r>
            <a:endParaRPr lang="en-US" dirty="0"/>
          </a:p>
        </p:txBody>
      </p:sp>
    </p:spTree>
    <p:extLst>
      <p:ext uri="{BB962C8B-B14F-4D97-AF65-F5344CB8AC3E}">
        <p14:creationId xmlns:p14="http://schemas.microsoft.com/office/powerpoint/2010/main" val="3829867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86" y="457199"/>
            <a:ext cx="4994002" cy="2695904"/>
          </a:xfrm>
        </p:spPr>
        <p:txBody>
          <a:bodyPr>
            <a:noAutofit/>
          </a:bodyPr>
          <a:lstStyle/>
          <a:p>
            <a:br>
              <a:rPr lang="en-US" dirty="0"/>
            </a:br>
            <a:r>
              <a:rPr lang="en-US" dirty="0"/>
              <a:t>Using some New Deal funds, Watauga County Hospital opened  Easter Sunday, April 7, 1938.  There were 37 beds, and 3 nurses. It is the first hospital in the county.</a:t>
            </a:r>
          </a:p>
        </p:txBody>
      </p:sp>
      <p:sp>
        <p:nvSpPr>
          <p:cNvPr id="4" name="Text Placeholder 3"/>
          <p:cNvSpPr>
            <a:spLocks noGrp="1"/>
          </p:cNvSpPr>
          <p:nvPr>
            <p:ph type="body" sz="half" idx="2"/>
          </p:nvPr>
        </p:nvSpPr>
        <p:spPr>
          <a:xfrm>
            <a:off x="189186" y="3405352"/>
            <a:ext cx="4582839" cy="2853558"/>
          </a:xfrm>
        </p:spPr>
        <p:txBody>
          <a:bodyPr>
            <a:normAutofit/>
          </a:bodyPr>
          <a:lstStyle/>
          <a:p>
            <a:r>
              <a:rPr lang="en-US" sz="3200" dirty="0"/>
              <a:t>Mr. Smith </a:t>
            </a:r>
            <a:r>
              <a:rPr lang="en-US" sz="3200" dirty="0" err="1"/>
              <a:t>Hagaman</a:t>
            </a:r>
            <a:r>
              <a:rPr lang="en-US" sz="3200" dirty="0"/>
              <a:t>, husband of Stella McCartney </a:t>
            </a:r>
            <a:r>
              <a:rPr lang="en-US" sz="3200" dirty="0" err="1"/>
              <a:t>Hagaman</a:t>
            </a:r>
            <a:r>
              <a:rPr lang="en-US" sz="3200" dirty="0"/>
              <a:t> was the Chairman of the Hospital Board of Directors</a:t>
            </a:r>
          </a:p>
        </p:txBody>
      </p:sp>
      <p:pic>
        <p:nvPicPr>
          <p:cNvPr id="5" name="Picture Placeholder 4"/>
          <p:cNvPicPr>
            <a:picLocks noGrp="1" noChangeAspect="1"/>
          </p:cNvPicPr>
          <p:nvPr>
            <p:ph type="pic" idx="1"/>
          </p:nvPr>
        </p:nvPicPr>
        <p:blipFill>
          <a:blip r:embed="rId3"/>
          <a:srcRect t="11899" b="11899"/>
          <a:stretch>
            <a:fillRect/>
          </a:stretch>
        </p:blipFill>
        <p:spPr>
          <a:prstGeom prst="rect">
            <a:avLst/>
          </a:prstGeom>
        </p:spPr>
      </p:pic>
    </p:spTree>
    <p:extLst>
      <p:ext uri="{BB962C8B-B14F-4D97-AF65-F5344CB8AC3E}">
        <p14:creationId xmlns:p14="http://schemas.microsoft.com/office/powerpoint/2010/main" val="2589273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1BBD-9FFE-47D6-ADA5-C700831221E1}"/>
              </a:ext>
            </a:extLst>
          </p:cNvPr>
          <p:cNvSpPr>
            <a:spLocks noGrp="1"/>
          </p:cNvSpPr>
          <p:nvPr>
            <p:ph type="title"/>
          </p:nvPr>
        </p:nvSpPr>
        <p:spPr>
          <a:xfrm>
            <a:off x="929898" y="334128"/>
            <a:ext cx="10423902" cy="5245261"/>
          </a:xfrm>
        </p:spPr>
        <p:txBody>
          <a:bodyPr>
            <a:normAutofit/>
          </a:bodyPr>
          <a:lstStyle/>
          <a:p>
            <a:br>
              <a:rPr lang="en-US" dirty="0"/>
            </a:br>
            <a:endParaRPr lang="en-US" dirty="0"/>
          </a:p>
        </p:txBody>
      </p:sp>
      <p:sp>
        <p:nvSpPr>
          <p:cNvPr id="3" name="Rectangle 2">
            <a:extLst>
              <a:ext uri="{FF2B5EF4-FFF2-40B4-BE49-F238E27FC236}">
                <a16:creationId xmlns:a16="http://schemas.microsoft.com/office/drawing/2014/main" id="{733A4A3E-189D-47FA-9458-9E448CE467BA}"/>
              </a:ext>
            </a:extLst>
          </p:cNvPr>
          <p:cNvSpPr/>
          <p:nvPr/>
        </p:nvSpPr>
        <p:spPr>
          <a:xfrm>
            <a:off x="216976" y="334129"/>
            <a:ext cx="11426771" cy="6401753"/>
          </a:xfrm>
          <a:prstGeom prst="rect">
            <a:avLst/>
          </a:prstGeom>
        </p:spPr>
        <p:txBody>
          <a:bodyPr wrap="square">
            <a:spAutoFit/>
          </a:bodyPr>
          <a:lstStyle/>
          <a:p>
            <a:br>
              <a:rPr lang="en-US" dirty="0"/>
            </a:br>
            <a:r>
              <a:rPr lang="en-US" sz="2800" dirty="0"/>
              <a:t>1945 -  Democratic </a:t>
            </a:r>
            <a:r>
              <a:rPr lang="en-US" sz="2800" dirty="0">
                <a:solidFill>
                  <a:srgbClr val="292929"/>
                </a:solidFill>
                <a:latin typeface="Helvetica" panose="020B0604020202020204" pitchFamily="34" charset="0"/>
              </a:rPr>
              <a:t>President Harry Truman proposed a universal health insurance coverage plan, administered and paid for by a National Health Insurance Board. Opponents of the proposal, including the American Medical Association, decried it as "socialized medicine," and the bill died in Congress.</a:t>
            </a:r>
          </a:p>
          <a:p>
            <a:br>
              <a:rPr lang="en-US" sz="2800" dirty="0"/>
            </a:br>
            <a:r>
              <a:rPr lang="en-US" sz="2800" dirty="0"/>
              <a:t>However, the Hospital</a:t>
            </a:r>
          </a:p>
          <a:p>
            <a:r>
              <a:rPr lang="en-US" sz="2800" dirty="0"/>
              <a:t> Survey and Construction Act  </a:t>
            </a:r>
          </a:p>
          <a:p>
            <a:r>
              <a:rPr lang="en-US" sz="2800" dirty="0"/>
              <a:t>(commonly known as the </a:t>
            </a:r>
          </a:p>
          <a:p>
            <a:r>
              <a:rPr lang="en-US" sz="2800" dirty="0"/>
              <a:t>Hill-Burton Act) was passed </a:t>
            </a:r>
          </a:p>
          <a:p>
            <a:r>
              <a:rPr lang="en-US" sz="2800" dirty="0"/>
              <a:t>by Congress in 1946.  </a:t>
            </a:r>
          </a:p>
          <a:p>
            <a:r>
              <a:rPr lang="en-US" sz="2800" dirty="0"/>
              <a:t>The “new” WMC was built </a:t>
            </a:r>
          </a:p>
          <a:p>
            <a:r>
              <a:rPr lang="en-US" sz="2800" dirty="0"/>
              <a:t>using some Hill Burton funding</a:t>
            </a:r>
          </a:p>
          <a:p>
            <a:r>
              <a:rPr lang="en-US" sz="2800" dirty="0"/>
              <a:t> in 1968</a:t>
            </a:r>
          </a:p>
        </p:txBody>
      </p:sp>
      <p:pic>
        <p:nvPicPr>
          <p:cNvPr id="4" name="Picture 3">
            <a:extLst>
              <a:ext uri="{FF2B5EF4-FFF2-40B4-BE49-F238E27FC236}">
                <a16:creationId xmlns:a16="http://schemas.microsoft.com/office/drawing/2014/main" id="{8A92019F-3EC2-4724-8F71-3F093FBBE18A}"/>
              </a:ext>
            </a:extLst>
          </p:cNvPr>
          <p:cNvPicPr>
            <a:picLocks noChangeAspect="1"/>
          </p:cNvPicPr>
          <p:nvPr/>
        </p:nvPicPr>
        <p:blipFill rotWithShape="1">
          <a:blip r:embed="rId3"/>
          <a:srcRect t="12993" r="1" b="15189"/>
          <a:stretch/>
        </p:blipFill>
        <p:spPr>
          <a:xfrm>
            <a:off x="4840611" y="3250319"/>
            <a:ext cx="6803136" cy="3273552"/>
          </a:xfrm>
          <a:prstGeom prst="rect">
            <a:avLst/>
          </a:prstGeom>
          <a:effectLst/>
        </p:spPr>
      </p:pic>
    </p:spTree>
    <p:extLst>
      <p:ext uri="{BB962C8B-B14F-4D97-AF65-F5344CB8AC3E}">
        <p14:creationId xmlns:p14="http://schemas.microsoft.com/office/powerpoint/2010/main" val="3821695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AC9A00-9E2B-4A50-89D4-E5AAB19FB949}"/>
              </a:ext>
            </a:extLst>
          </p:cNvPr>
          <p:cNvPicPr>
            <a:picLocks noChangeAspect="1"/>
          </p:cNvPicPr>
          <p:nvPr/>
        </p:nvPicPr>
        <p:blipFill rotWithShape="1">
          <a:blip r:embed="rId3"/>
          <a:srcRect t="14118" b="14680"/>
          <a:stretch/>
        </p:blipFill>
        <p:spPr>
          <a:xfrm>
            <a:off x="20" y="10"/>
            <a:ext cx="12191980" cy="6857990"/>
          </a:xfrm>
          <a:prstGeom prst="rect">
            <a:avLst/>
          </a:prstGeom>
        </p:spPr>
      </p:pic>
    </p:spTree>
    <p:extLst>
      <p:ext uri="{BB962C8B-B14F-4D97-AF65-F5344CB8AC3E}">
        <p14:creationId xmlns:p14="http://schemas.microsoft.com/office/powerpoint/2010/main" val="4023932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resident Kennedy signs the Community mental health act">
            <a:extLst>
              <a:ext uri="{FF2B5EF4-FFF2-40B4-BE49-F238E27FC236}">
                <a16:creationId xmlns:a16="http://schemas.microsoft.com/office/drawing/2014/main" id="{D3C97268-1CDE-4C32-80B2-4C180D7735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56" b="4974"/>
          <a:stretch/>
        </p:blipFill>
        <p:spPr bwMode="auto">
          <a:xfrm>
            <a:off x="232496" y="231645"/>
            <a:ext cx="6850229" cy="52547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ABF862-5ED7-47FA-9E52-7327431EC0BD}"/>
              </a:ext>
            </a:extLst>
          </p:cNvPr>
          <p:cNvSpPr>
            <a:spLocks noGrp="1"/>
          </p:cNvSpPr>
          <p:nvPr>
            <p:ph type="title"/>
          </p:nvPr>
        </p:nvSpPr>
        <p:spPr>
          <a:xfrm>
            <a:off x="418454" y="5532895"/>
            <a:ext cx="11360259" cy="1371599"/>
          </a:xfrm>
        </p:spPr>
        <p:txBody>
          <a:bodyPr>
            <a:normAutofit/>
          </a:bodyPr>
          <a:lstStyle/>
          <a:p>
            <a:pPr algn="ctr"/>
            <a:br>
              <a:rPr lang="en-US" sz="2300" i="1" dirty="0">
                <a:solidFill>
                  <a:schemeClr val="tx1">
                    <a:lumMod val="85000"/>
                    <a:lumOff val="15000"/>
                  </a:schemeClr>
                </a:solidFill>
              </a:rPr>
            </a:br>
            <a:r>
              <a:rPr lang="en-US" sz="2300" i="1" dirty="0">
                <a:solidFill>
                  <a:schemeClr val="tx1">
                    <a:lumMod val="85000"/>
                    <a:lumOff val="15000"/>
                  </a:schemeClr>
                </a:solidFill>
              </a:rPr>
              <a:t>Democratic President John F. Kennedy signs the Community Mental Health Act into law on October 31, 1963.</a:t>
            </a:r>
            <a:endParaRPr lang="en-US" sz="2300" dirty="0">
              <a:solidFill>
                <a:schemeClr val="tx1">
                  <a:lumMod val="85000"/>
                  <a:lumOff val="15000"/>
                </a:schemeClr>
              </a:solidFill>
            </a:endParaRPr>
          </a:p>
        </p:txBody>
      </p:sp>
      <p:graphicFrame>
        <p:nvGraphicFramePr>
          <p:cNvPr id="3" name="Table 2">
            <a:extLst>
              <a:ext uri="{FF2B5EF4-FFF2-40B4-BE49-F238E27FC236}">
                <a16:creationId xmlns:a16="http://schemas.microsoft.com/office/drawing/2014/main" id="{E4057619-1B9E-4D8D-BE06-076A40BDA50A}"/>
              </a:ext>
            </a:extLst>
          </p:cNvPr>
          <p:cNvGraphicFramePr>
            <a:graphicFrameLocks noGrp="1"/>
          </p:cNvGraphicFramePr>
          <p:nvPr>
            <p:extLst>
              <p:ext uri="{D42A27DB-BD31-4B8C-83A1-F6EECF244321}">
                <p14:modId xmlns:p14="http://schemas.microsoft.com/office/powerpoint/2010/main" val="978614076"/>
              </p:ext>
            </p:extLst>
          </p:nvPr>
        </p:nvGraphicFramePr>
        <p:xfrm>
          <a:off x="7268705" y="232475"/>
          <a:ext cx="4923295" cy="4959457"/>
        </p:xfrm>
        <a:graphic>
          <a:graphicData uri="http://schemas.openxmlformats.org/drawingml/2006/table">
            <a:tbl>
              <a:tblPr/>
              <a:tblGrid>
                <a:gridCol w="1056054">
                  <a:extLst>
                    <a:ext uri="{9D8B030D-6E8A-4147-A177-3AD203B41FA5}">
                      <a16:colId xmlns:a16="http://schemas.microsoft.com/office/drawing/2014/main" val="3851101928"/>
                    </a:ext>
                  </a:extLst>
                </a:gridCol>
                <a:gridCol w="684204">
                  <a:extLst>
                    <a:ext uri="{9D8B030D-6E8A-4147-A177-3AD203B41FA5}">
                      <a16:colId xmlns:a16="http://schemas.microsoft.com/office/drawing/2014/main" val="1007544026"/>
                    </a:ext>
                  </a:extLst>
                </a:gridCol>
                <a:gridCol w="1219669">
                  <a:extLst>
                    <a:ext uri="{9D8B030D-6E8A-4147-A177-3AD203B41FA5}">
                      <a16:colId xmlns:a16="http://schemas.microsoft.com/office/drawing/2014/main" val="735628175"/>
                    </a:ext>
                  </a:extLst>
                </a:gridCol>
                <a:gridCol w="743699">
                  <a:extLst>
                    <a:ext uri="{9D8B030D-6E8A-4147-A177-3AD203B41FA5}">
                      <a16:colId xmlns:a16="http://schemas.microsoft.com/office/drawing/2014/main" val="730602293"/>
                    </a:ext>
                  </a:extLst>
                </a:gridCol>
                <a:gridCol w="1219669">
                  <a:extLst>
                    <a:ext uri="{9D8B030D-6E8A-4147-A177-3AD203B41FA5}">
                      <a16:colId xmlns:a16="http://schemas.microsoft.com/office/drawing/2014/main" val="2165978941"/>
                    </a:ext>
                  </a:extLst>
                </a:gridCol>
              </a:tblGrid>
              <a:tr h="699402">
                <a:tc gridSpan="2">
                  <a:txBody>
                    <a:bodyPr/>
                    <a:lstStyle/>
                    <a:p>
                      <a:pPr algn="ctr" fontAlgn="ctr"/>
                      <a:br>
                        <a:rPr lang="en-US" b="0">
                          <a:effectLst/>
                        </a:rPr>
                      </a:br>
                      <a:r>
                        <a:rPr lang="en-US" b="0">
                          <a:effectLst/>
                        </a:rPr>
                        <a:t>All Votes</a:t>
                      </a:r>
                    </a:p>
                  </a:txBody>
                  <a:tcPr anchor="ctr">
                    <a:lnL>
                      <a:noFill/>
                    </a:lnL>
                    <a:lnR>
                      <a:noFill/>
                    </a:lnR>
                    <a:lnT>
                      <a:noFill/>
                    </a:lnT>
                    <a:lnB>
                      <a:noFill/>
                    </a:lnB>
                    <a:solidFill>
                      <a:srgbClr val="FFFFFF"/>
                    </a:solidFill>
                  </a:tcPr>
                </a:tc>
                <a:tc hMerge="1">
                  <a:txBody>
                    <a:bodyPr/>
                    <a:lstStyle/>
                    <a:p>
                      <a:endParaRPr lang="en-US"/>
                    </a:p>
                  </a:txBody>
                  <a:tcPr/>
                </a:tc>
                <a:tc>
                  <a:txBody>
                    <a:bodyPr/>
                    <a:lstStyle/>
                    <a:p>
                      <a:pPr algn="ctr" fontAlgn="ctr"/>
                      <a:r>
                        <a:rPr lang="en-US" b="0">
                          <a:effectLst/>
                        </a:rPr>
                        <a:t>Democrats</a:t>
                      </a:r>
                    </a:p>
                  </a:txBody>
                  <a:tcPr marL="38100" marR="38100" anchor="ctr">
                    <a:lnL>
                      <a:noFill/>
                    </a:lnL>
                    <a:lnR>
                      <a:noFill/>
                    </a:lnR>
                    <a:lnT>
                      <a:noFill/>
                    </a:lnT>
                    <a:lnB w="6350" cap="flat" cmpd="sng" algn="ctr">
                      <a:solidFill>
                        <a:srgbClr val="E3E0E3"/>
                      </a:solidFill>
                      <a:prstDash val="solid"/>
                      <a:round/>
                      <a:headEnd type="none" w="med" len="med"/>
                      <a:tailEnd type="none" w="med" len="med"/>
                    </a:lnB>
                    <a:solidFill>
                      <a:srgbClr val="FFFFFF"/>
                    </a:solidFill>
                  </a:tcPr>
                </a:tc>
                <a:tc>
                  <a:txBody>
                    <a:bodyPr/>
                    <a:lstStyle/>
                    <a:p>
                      <a:pPr algn="ctr" fontAlgn="ctr"/>
                      <a:r>
                        <a:rPr lang="en-US" b="0">
                          <a:effectLst/>
                        </a:rPr>
                        <a:t>Republicans</a:t>
                      </a:r>
                    </a:p>
                  </a:txBody>
                  <a:tcPr marL="38100" marR="38100" anchor="ctr">
                    <a:lnL>
                      <a:noFill/>
                    </a:lnL>
                    <a:lnR>
                      <a:noFill/>
                    </a:lnR>
                    <a:lnT>
                      <a:noFill/>
                    </a:lnT>
                    <a:lnB w="6350" cap="flat" cmpd="sng" algn="ctr">
                      <a:solidFill>
                        <a:srgbClr val="E3E0E3"/>
                      </a:solidFill>
                      <a:prstDash val="solid"/>
                      <a:round/>
                      <a:headEnd type="none" w="med" len="med"/>
                      <a:tailEnd type="none" w="med" len="med"/>
                    </a:lnB>
                    <a:solidFill>
                      <a:srgbClr val="FFFFFF"/>
                    </a:solidFill>
                  </a:tcPr>
                </a:tc>
                <a:tc>
                  <a:txBody>
                    <a:bodyPr/>
                    <a:lstStyle/>
                    <a:p>
                      <a:endParaRPr lang="en-US" dirty="0"/>
                    </a:p>
                  </a:txBody>
                  <a:tcPr>
                    <a:lnL>
                      <a:noFill/>
                    </a:lnL>
                    <a:lnB w="6350" cap="flat" cmpd="sng" algn="ctr">
                      <a:solidFill>
                        <a:srgbClr val="E3E0E3"/>
                      </a:solidFill>
                      <a:prstDash val="solid"/>
                      <a:round/>
                      <a:headEnd type="none" w="med" len="med"/>
                      <a:tailEnd type="none" w="med" len="med"/>
                    </a:lnB>
                  </a:tcPr>
                </a:tc>
                <a:extLst>
                  <a:ext uri="{0D108BD9-81ED-4DB2-BD59-A6C34878D82A}">
                    <a16:rowId xmlns:a16="http://schemas.microsoft.com/office/drawing/2014/main" val="589671510"/>
                  </a:ext>
                </a:extLst>
              </a:tr>
              <a:tr h="999146">
                <a:tc>
                  <a:txBody>
                    <a:bodyPr/>
                    <a:lstStyle/>
                    <a:p>
                      <a:pPr algn="r" fontAlgn="ctr"/>
                      <a:r>
                        <a:rPr lang="en-US" i="0">
                          <a:effectLst/>
                          <a:latin typeface="Times New Roman" panose="02020603050405020304" pitchFamily="18" charset="0"/>
                        </a:rPr>
                        <a:t>Yea</a:t>
                      </a:r>
                    </a:p>
                  </a:txBody>
                  <a:tcPr marR="63500" anchor="ctr">
                    <a:lnL>
                      <a:noFill/>
                    </a:lnL>
                    <a:lnR>
                      <a:noFill/>
                    </a:lnR>
                    <a:lnT>
                      <a:noFill/>
                    </a:lnT>
                    <a:lnB>
                      <a:noFill/>
                    </a:lnB>
                    <a:solidFill>
                      <a:srgbClr val="FFFFFF"/>
                    </a:solidFill>
                  </a:tcPr>
                </a:tc>
                <a:tc>
                  <a:txBody>
                    <a:bodyPr/>
                    <a:lstStyle/>
                    <a:p>
                      <a:pPr fontAlgn="ctr"/>
                      <a:r>
                        <a:rPr lang="en-US">
                          <a:effectLst/>
                        </a:rPr>
                        <a:t>69</a:t>
                      </a:r>
                      <a:r>
                        <a:rPr lang="en-US">
                          <a:solidFill>
                            <a:srgbClr val="555555"/>
                          </a:solidFill>
                          <a:effectLst/>
                        </a:rPr>
                        <a:t>%</a:t>
                      </a:r>
                      <a:endParaRPr lang="en-US">
                        <a:effectLst/>
                      </a:endParaRPr>
                    </a:p>
                  </a:txBody>
                  <a:tcPr marL="38100" marR="38100"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tc>
                  <a:txBody>
                    <a:bodyPr/>
                    <a:lstStyle/>
                    <a:p>
                      <a:pPr algn="l" fontAlgn="ctr"/>
                      <a:r>
                        <a:rPr lang="en-US">
                          <a:effectLst/>
                        </a:rPr>
                        <a:t> </a:t>
                      </a:r>
                    </a:p>
                    <a:p>
                      <a:pPr algn="l" fontAlgn="ctr"/>
                      <a:r>
                        <a:rPr lang="en-US">
                          <a:effectLst/>
                        </a:rPr>
                        <a:t> </a:t>
                      </a:r>
                    </a:p>
                    <a:p>
                      <a:pPr algn="l" fontAlgn="ctr"/>
                      <a:r>
                        <a:rPr lang="en-US">
                          <a:effectLst/>
                        </a:rPr>
                        <a:t>299</a:t>
                      </a:r>
                    </a:p>
                  </a:txBody>
                  <a:tcPr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tc>
                  <a:txBody>
                    <a:bodyPr/>
                    <a:lstStyle/>
                    <a:p>
                      <a:pPr fontAlgn="ctr"/>
                      <a:r>
                        <a:rPr lang="en-US" dirty="0">
                          <a:effectLst/>
                        </a:rPr>
                        <a:t>180</a:t>
                      </a:r>
                    </a:p>
                    <a:p>
                      <a:pPr fontAlgn="ctr"/>
                      <a:r>
                        <a:rPr lang="en-US" dirty="0">
                          <a:effectLst/>
                        </a:rPr>
                        <a:t> </a:t>
                      </a:r>
                    </a:p>
                  </a:txBody>
                  <a:tcPr marL="50800" marR="50800" marT="38100" marB="38100"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tc>
                  <a:txBody>
                    <a:bodyPr/>
                    <a:lstStyle/>
                    <a:p>
                      <a:pPr fontAlgn="ctr"/>
                      <a:endParaRPr lang="en-US" dirty="0">
                        <a:effectLst/>
                      </a:endParaRPr>
                    </a:p>
                    <a:p>
                      <a:pPr fontAlgn="ctr"/>
                      <a:r>
                        <a:rPr lang="en-US" dirty="0">
                          <a:effectLst/>
                        </a:rPr>
                        <a:t> </a:t>
                      </a:r>
                    </a:p>
                  </a:txBody>
                  <a:tcPr marL="50800" marR="50800" marT="38100" marB="38100"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extLst>
                  <a:ext uri="{0D108BD9-81ED-4DB2-BD59-A6C34878D82A}">
                    <a16:rowId xmlns:a16="http://schemas.microsoft.com/office/drawing/2014/main" val="140790295"/>
                  </a:ext>
                </a:extLst>
              </a:tr>
              <a:tr h="999146">
                <a:tc>
                  <a:txBody>
                    <a:bodyPr/>
                    <a:lstStyle/>
                    <a:p>
                      <a:pPr algn="r" fontAlgn="ctr"/>
                      <a:r>
                        <a:rPr lang="en-US" i="0" dirty="0">
                          <a:effectLst/>
                          <a:latin typeface="Times New Roman" panose="02020603050405020304" pitchFamily="18" charset="0"/>
                        </a:rPr>
                        <a:t>Nay</a:t>
                      </a:r>
                    </a:p>
                  </a:txBody>
                  <a:tcPr marR="63500" anchor="ctr">
                    <a:lnL>
                      <a:noFill/>
                    </a:lnL>
                    <a:lnR>
                      <a:noFill/>
                    </a:lnR>
                    <a:lnT>
                      <a:noFill/>
                    </a:lnT>
                    <a:lnB>
                      <a:noFill/>
                    </a:lnB>
                    <a:solidFill>
                      <a:srgbClr val="FFFFFF"/>
                    </a:solidFill>
                  </a:tcPr>
                </a:tc>
                <a:tc>
                  <a:txBody>
                    <a:bodyPr/>
                    <a:lstStyle/>
                    <a:p>
                      <a:pPr fontAlgn="ctr"/>
                      <a:r>
                        <a:rPr lang="en-US" dirty="0">
                          <a:effectLst/>
                        </a:rPr>
                        <a:t>3</a:t>
                      </a:r>
                      <a:r>
                        <a:rPr lang="en-US" dirty="0">
                          <a:solidFill>
                            <a:srgbClr val="555555"/>
                          </a:solidFill>
                          <a:effectLst/>
                        </a:rPr>
                        <a:t>%</a:t>
                      </a:r>
                      <a:endParaRPr lang="en-US" dirty="0">
                        <a:effectLst/>
                      </a:endParaRPr>
                    </a:p>
                  </a:txBody>
                  <a:tcPr marL="38100" marR="38100"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tc>
                  <a:txBody>
                    <a:bodyPr/>
                    <a:lstStyle/>
                    <a:p>
                      <a:pPr algn="l" fontAlgn="ctr"/>
                      <a:r>
                        <a:rPr lang="en-US" dirty="0">
                          <a:effectLst/>
                        </a:rPr>
                        <a:t> </a:t>
                      </a:r>
                    </a:p>
                    <a:p>
                      <a:pPr algn="l" fontAlgn="ctr"/>
                      <a:r>
                        <a:rPr lang="en-US" dirty="0">
                          <a:effectLst/>
                        </a:rPr>
                        <a:t> </a:t>
                      </a:r>
                    </a:p>
                    <a:p>
                      <a:pPr algn="l" fontAlgn="ctr"/>
                      <a:r>
                        <a:rPr lang="en-US" dirty="0">
                          <a:effectLst/>
                        </a:rPr>
                        <a:t>13</a:t>
                      </a:r>
                    </a:p>
                  </a:txBody>
                  <a:tcPr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tc>
                  <a:txBody>
                    <a:bodyPr/>
                    <a:lstStyle/>
                    <a:p>
                      <a:pPr fontAlgn="ctr"/>
                      <a:r>
                        <a:rPr lang="en-US" dirty="0">
                          <a:effectLst/>
                        </a:rPr>
                        <a:t>7</a:t>
                      </a:r>
                    </a:p>
                    <a:p>
                      <a:pPr fontAlgn="ctr"/>
                      <a:r>
                        <a:rPr lang="en-US" dirty="0">
                          <a:effectLst/>
                        </a:rPr>
                        <a:t> </a:t>
                      </a:r>
                    </a:p>
                  </a:txBody>
                  <a:tcPr marL="50800" marR="50800" marT="38100" marB="38100"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tc>
                  <a:txBody>
                    <a:bodyPr/>
                    <a:lstStyle/>
                    <a:p>
                      <a:pPr fontAlgn="ctr"/>
                      <a:endParaRPr lang="en-US" dirty="0">
                        <a:effectLst/>
                      </a:endParaRPr>
                    </a:p>
                    <a:p>
                      <a:pPr fontAlgn="ctr"/>
                      <a:r>
                        <a:rPr lang="en-US" dirty="0">
                          <a:effectLst/>
                        </a:rPr>
                        <a:t> </a:t>
                      </a:r>
                    </a:p>
                  </a:txBody>
                  <a:tcPr marL="50800" marR="50800" marT="38100" marB="38100"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extLst>
                  <a:ext uri="{0D108BD9-81ED-4DB2-BD59-A6C34878D82A}">
                    <a16:rowId xmlns:a16="http://schemas.microsoft.com/office/drawing/2014/main" val="463898229"/>
                  </a:ext>
                </a:extLst>
              </a:tr>
              <a:tr h="999146">
                <a:tc>
                  <a:txBody>
                    <a:bodyPr/>
                    <a:lstStyle/>
                    <a:p>
                      <a:pPr algn="r" fontAlgn="ctr"/>
                      <a:r>
                        <a:rPr lang="en-US" i="0">
                          <a:effectLst/>
                          <a:latin typeface="Times New Roman" panose="02020603050405020304" pitchFamily="18" charset="0"/>
                        </a:rPr>
                        <a:t>Present</a:t>
                      </a:r>
                    </a:p>
                  </a:txBody>
                  <a:tcPr marR="63500" anchor="ctr">
                    <a:lnL>
                      <a:noFill/>
                    </a:lnL>
                    <a:lnR>
                      <a:noFill/>
                    </a:lnR>
                    <a:lnT>
                      <a:noFill/>
                    </a:lnT>
                    <a:lnB>
                      <a:noFill/>
                    </a:lnB>
                    <a:solidFill>
                      <a:srgbClr val="FFFFFF"/>
                    </a:solidFill>
                  </a:tcPr>
                </a:tc>
                <a:tc>
                  <a:txBody>
                    <a:bodyPr/>
                    <a:lstStyle/>
                    <a:p>
                      <a:pPr fontAlgn="ctr"/>
                      <a:r>
                        <a:rPr lang="en-US">
                          <a:effectLst/>
                        </a:rPr>
                        <a:t>27</a:t>
                      </a:r>
                      <a:r>
                        <a:rPr lang="en-US">
                          <a:solidFill>
                            <a:srgbClr val="555555"/>
                          </a:solidFill>
                          <a:effectLst/>
                        </a:rPr>
                        <a:t>%</a:t>
                      </a:r>
                      <a:endParaRPr lang="en-US">
                        <a:effectLst/>
                      </a:endParaRPr>
                    </a:p>
                  </a:txBody>
                  <a:tcPr marL="38100" marR="38100"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tc>
                  <a:txBody>
                    <a:bodyPr/>
                    <a:lstStyle/>
                    <a:p>
                      <a:pPr algn="l" fontAlgn="ctr"/>
                      <a:r>
                        <a:rPr lang="en-US">
                          <a:effectLst/>
                        </a:rPr>
                        <a:t> </a:t>
                      </a:r>
                    </a:p>
                    <a:p>
                      <a:pPr algn="l" fontAlgn="ctr"/>
                      <a:r>
                        <a:rPr lang="en-US">
                          <a:effectLst/>
                        </a:rPr>
                        <a:t> </a:t>
                      </a:r>
                    </a:p>
                    <a:p>
                      <a:pPr algn="l" fontAlgn="ctr"/>
                      <a:r>
                        <a:rPr lang="en-US">
                          <a:effectLst/>
                        </a:rPr>
                        <a:t>116</a:t>
                      </a:r>
                    </a:p>
                  </a:txBody>
                  <a:tcPr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tc>
                  <a:txBody>
                    <a:bodyPr/>
                    <a:lstStyle/>
                    <a:p>
                      <a:pPr fontAlgn="ctr"/>
                      <a:r>
                        <a:rPr lang="en-US">
                          <a:effectLst/>
                        </a:rPr>
                        <a:t>67</a:t>
                      </a:r>
                    </a:p>
                    <a:p>
                      <a:pPr fontAlgn="ctr"/>
                      <a:r>
                        <a:rPr lang="en-US">
                          <a:effectLst/>
                        </a:rPr>
                        <a:t> </a:t>
                      </a:r>
                    </a:p>
                  </a:txBody>
                  <a:tcPr marL="50800" marR="50800" marT="38100" marB="38100"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tc>
                  <a:txBody>
                    <a:bodyPr/>
                    <a:lstStyle/>
                    <a:p>
                      <a:pPr fontAlgn="ctr"/>
                      <a:r>
                        <a:rPr lang="en-US" dirty="0">
                          <a:effectLst/>
                        </a:rPr>
                        <a:t> </a:t>
                      </a:r>
                    </a:p>
                  </a:txBody>
                  <a:tcPr marL="50800" marR="50800" marT="38100" marB="38100"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extLst>
                  <a:ext uri="{0D108BD9-81ED-4DB2-BD59-A6C34878D82A}">
                    <a16:rowId xmlns:a16="http://schemas.microsoft.com/office/drawing/2014/main" val="1811704172"/>
                  </a:ext>
                </a:extLst>
              </a:tr>
              <a:tr h="1262617">
                <a:tc>
                  <a:txBody>
                    <a:bodyPr/>
                    <a:lstStyle/>
                    <a:p>
                      <a:pPr algn="r" fontAlgn="ctr"/>
                      <a:r>
                        <a:rPr lang="en-US" i="0">
                          <a:effectLst/>
                          <a:latin typeface="Times New Roman" panose="02020603050405020304" pitchFamily="18" charset="0"/>
                        </a:rPr>
                        <a:t>Not Voting</a:t>
                      </a:r>
                    </a:p>
                  </a:txBody>
                  <a:tcPr marR="63500" anchor="ctr">
                    <a:lnL>
                      <a:noFill/>
                    </a:lnL>
                    <a:lnR>
                      <a:noFill/>
                    </a:lnR>
                    <a:lnT>
                      <a:noFill/>
                    </a:lnT>
                    <a:lnB>
                      <a:noFill/>
                    </a:lnB>
                    <a:solidFill>
                      <a:srgbClr val="FFFFFF"/>
                    </a:solidFill>
                  </a:tcPr>
                </a:tc>
                <a:tc>
                  <a:txBody>
                    <a:bodyPr/>
                    <a:lstStyle/>
                    <a:p>
                      <a:pPr fontAlgn="ctr"/>
                      <a:r>
                        <a:rPr lang="en-US">
                          <a:effectLst/>
                        </a:rPr>
                        <a:t>1</a:t>
                      </a:r>
                      <a:r>
                        <a:rPr lang="en-US">
                          <a:solidFill>
                            <a:srgbClr val="555555"/>
                          </a:solidFill>
                          <a:effectLst/>
                        </a:rPr>
                        <a:t>%</a:t>
                      </a:r>
                      <a:endParaRPr lang="en-US">
                        <a:effectLst/>
                      </a:endParaRPr>
                    </a:p>
                  </a:txBody>
                  <a:tcPr marL="38100" marR="38100"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tc>
                  <a:txBody>
                    <a:bodyPr/>
                    <a:lstStyle/>
                    <a:p>
                      <a:pPr algn="l" fontAlgn="ctr"/>
                      <a:r>
                        <a:rPr lang="en-US">
                          <a:effectLst/>
                        </a:rPr>
                        <a:t> </a:t>
                      </a:r>
                    </a:p>
                    <a:p>
                      <a:pPr algn="l" fontAlgn="ctr"/>
                      <a:r>
                        <a:rPr lang="en-US">
                          <a:effectLst/>
                        </a:rPr>
                        <a:t> </a:t>
                      </a:r>
                    </a:p>
                    <a:p>
                      <a:pPr algn="l" fontAlgn="ctr"/>
                      <a:r>
                        <a:rPr lang="en-US">
                          <a:effectLst/>
                        </a:rPr>
                        <a:t>4</a:t>
                      </a:r>
                    </a:p>
                  </a:txBody>
                  <a:tcPr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tc>
                  <a:txBody>
                    <a:bodyPr/>
                    <a:lstStyle/>
                    <a:p>
                      <a:pPr fontAlgn="ctr"/>
                      <a:r>
                        <a:rPr lang="en-US">
                          <a:effectLst/>
                        </a:rPr>
                        <a:t>2</a:t>
                      </a:r>
                    </a:p>
                    <a:p>
                      <a:pPr fontAlgn="ctr"/>
                      <a:r>
                        <a:rPr lang="en-US">
                          <a:effectLst/>
                        </a:rPr>
                        <a:t> </a:t>
                      </a:r>
                    </a:p>
                  </a:txBody>
                  <a:tcPr marL="50800" marR="50800" marT="38100" marB="38100"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tc>
                  <a:txBody>
                    <a:bodyPr/>
                    <a:lstStyle/>
                    <a:p>
                      <a:pPr fontAlgn="ctr"/>
                      <a:endParaRPr lang="en-US" dirty="0">
                        <a:effectLst/>
                      </a:endParaRPr>
                    </a:p>
                    <a:p>
                      <a:pPr fontAlgn="ctr"/>
                      <a:r>
                        <a:rPr lang="en-US" dirty="0">
                          <a:effectLst/>
                        </a:rPr>
                        <a:t> </a:t>
                      </a:r>
                    </a:p>
                  </a:txBody>
                  <a:tcPr marL="50800" marR="50800" marT="38100" marB="38100" anchor="ctr">
                    <a:lnL>
                      <a:noFill/>
                    </a:lnL>
                    <a:lnR>
                      <a:noFill/>
                    </a:lnR>
                    <a:lnT w="6350" cap="flat" cmpd="sng" algn="ctr">
                      <a:solidFill>
                        <a:srgbClr val="E3E0E3"/>
                      </a:solidFill>
                      <a:prstDash val="solid"/>
                      <a:round/>
                      <a:headEnd type="none" w="med" len="med"/>
                      <a:tailEnd type="none" w="med" len="med"/>
                    </a:lnT>
                    <a:lnB w="6350" cap="flat" cmpd="sng" algn="ctr">
                      <a:solidFill>
                        <a:srgbClr val="E3E0E3"/>
                      </a:solidFill>
                      <a:prstDash val="solid"/>
                      <a:round/>
                      <a:headEnd type="none" w="med" len="med"/>
                      <a:tailEnd type="none" w="med" len="med"/>
                    </a:lnB>
                    <a:solidFill>
                      <a:srgbClr val="FFFFFF"/>
                    </a:solidFill>
                  </a:tcPr>
                </a:tc>
                <a:extLst>
                  <a:ext uri="{0D108BD9-81ED-4DB2-BD59-A6C34878D82A}">
                    <a16:rowId xmlns:a16="http://schemas.microsoft.com/office/drawing/2014/main" val="1026256811"/>
                  </a:ext>
                </a:extLst>
              </a:tr>
            </a:tbl>
          </a:graphicData>
        </a:graphic>
      </p:graphicFrame>
    </p:spTree>
    <p:extLst>
      <p:ext uri="{BB962C8B-B14F-4D97-AF65-F5344CB8AC3E}">
        <p14:creationId xmlns:p14="http://schemas.microsoft.com/office/powerpoint/2010/main" val="2328825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EAC627-25D6-4AF1-A350-6836973E28D7}"/>
              </a:ext>
            </a:extLst>
          </p:cNvPr>
          <p:cNvSpPr>
            <a:spLocks noGrp="1"/>
          </p:cNvSpPr>
          <p:nvPr>
            <p:ph type="title"/>
          </p:nvPr>
        </p:nvSpPr>
        <p:spPr>
          <a:xfrm>
            <a:off x="547423" y="402549"/>
            <a:ext cx="11138781" cy="1348759"/>
          </a:xfrm>
        </p:spPr>
        <p:txBody>
          <a:bodyPr vert="horz" lIns="91440" tIns="45720" rIns="91440" bIns="45720" rtlCol="0" anchor="b">
            <a:normAutofit fontScale="90000"/>
          </a:bodyPr>
          <a:lstStyle/>
          <a:p>
            <a:pPr algn="ctr"/>
            <a:r>
              <a:rPr lang="en-US" sz="5400" dirty="0">
                <a:solidFill>
                  <a:srgbClr val="FFFFFF"/>
                </a:solidFill>
              </a:rPr>
              <a:t>New River Mental Health opens in mid 1960s using CMHA funds</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F93A355D-598E-43CF-A2DD-5699C112B7D2}"/>
              </a:ext>
            </a:extLst>
          </p:cNvPr>
          <p:cNvPicPr>
            <a:picLocks noChangeAspect="1"/>
          </p:cNvPicPr>
          <p:nvPr/>
        </p:nvPicPr>
        <p:blipFill>
          <a:blip r:embed="rId3"/>
          <a:stretch>
            <a:fillRect/>
          </a:stretch>
        </p:blipFill>
        <p:spPr>
          <a:xfrm>
            <a:off x="547423" y="2426817"/>
            <a:ext cx="4504379" cy="3997637"/>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EE85A2AD-6883-4AD8-AA49-8249B75D215D}"/>
              </a:ext>
            </a:extLst>
          </p:cNvPr>
          <p:cNvPicPr>
            <a:picLocks noGrp="1" noChangeAspect="1"/>
          </p:cNvPicPr>
          <p:nvPr>
            <p:ph idx="1"/>
          </p:nvPr>
        </p:nvPicPr>
        <p:blipFill>
          <a:blip r:embed="rId4"/>
          <a:stretch>
            <a:fillRect/>
          </a:stretch>
        </p:blipFill>
        <p:spPr>
          <a:xfrm>
            <a:off x="5406628" y="2443665"/>
            <a:ext cx="6429047" cy="3980790"/>
          </a:xfrm>
          <a:prstGeom prst="rect">
            <a:avLst/>
          </a:prstGeom>
        </p:spPr>
      </p:pic>
    </p:spTree>
    <p:extLst>
      <p:ext uri="{BB962C8B-B14F-4D97-AF65-F5344CB8AC3E}">
        <p14:creationId xmlns:p14="http://schemas.microsoft.com/office/powerpoint/2010/main" val="649693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37AF18-C187-4670-91BC-B706D92605F1}"/>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2600" dirty="0">
                <a:solidFill>
                  <a:srgbClr val="FFFFFF"/>
                </a:solidFill>
              </a:rPr>
              <a:t>1964 - Democrat Lyndon Johnson is elected President and starts “Great Society” programs including Medicare and Medicaid which pass Congress in 1965</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098" name="Picture 2" descr="Image result for Lyndon Johnson Great Society">
            <a:extLst>
              <a:ext uri="{FF2B5EF4-FFF2-40B4-BE49-F238E27FC236}">
                <a16:creationId xmlns:a16="http://schemas.microsoft.com/office/drawing/2014/main" id="{28257C1B-85C8-4987-A2ED-5C905BB698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11"/>
          <a:stretch/>
        </p:blipFill>
        <p:spPr bwMode="auto">
          <a:xfrm>
            <a:off x="1103726" y="2277801"/>
            <a:ext cx="3580034" cy="4329582"/>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897E90E-7E6A-4625-B909-FABAEFFA9C6D}"/>
              </a:ext>
            </a:extLst>
          </p:cNvPr>
          <p:cNvPicPr>
            <a:picLocks noChangeAspect="1"/>
          </p:cNvPicPr>
          <p:nvPr/>
        </p:nvPicPr>
        <p:blipFill rotWithShape="1">
          <a:blip r:embed="rId4"/>
          <a:srcRect r="3168" b="2"/>
          <a:stretch/>
        </p:blipFill>
        <p:spPr>
          <a:xfrm>
            <a:off x="5774513" y="2426818"/>
            <a:ext cx="5455917" cy="3662296"/>
          </a:xfrm>
          <a:prstGeom prst="rect">
            <a:avLst/>
          </a:prstGeom>
        </p:spPr>
      </p:pic>
    </p:spTree>
    <p:extLst>
      <p:ext uri="{BB962C8B-B14F-4D97-AF65-F5344CB8AC3E}">
        <p14:creationId xmlns:p14="http://schemas.microsoft.com/office/powerpoint/2010/main" val="1602400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70D234-8DC6-48F1-A4F9-FA625B4B4597}"/>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3000" kern="1200">
                <a:solidFill>
                  <a:srgbClr val="FFFFFF"/>
                </a:solidFill>
                <a:latin typeface="+mj-lt"/>
                <a:ea typeface="+mj-ea"/>
                <a:cs typeface="+mj-cs"/>
              </a:rPr>
              <a:t>Democrats overwhelmingly support Medicare/Medicaid, Republicans are divided</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3A9B1A2D-19BB-4473-83F0-F73DD7AD8E3B}"/>
              </a:ext>
            </a:extLst>
          </p:cNvPr>
          <p:cNvPicPr>
            <a:picLocks noGrp="1" noChangeAspect="1"/>
          </p:cNvPicPr>
          <p:nvPr>
            <p:ph idx="1"/>
          </p:nvPr>
        </p:nvPicPr>
        <p:blipFill>
          <a:blip r:embed="rId3"/>
          <a:stretch>
            <a:fillRect/>
          </a:stretch>
        </p:blipFill>
        <p:spPr>
          <a:xfrm>
            <a:off x="2791698" y="2509911"/>
            <a:ext cx="6553504" cy="3997637"/>
          </a:xfrm>
          <a:prstGeom prst="rect">
            <a:avLst/>
          </a:prstGeom>
        </p:spPr>
      </p:pic>
    </p:spTree>
    <p:extLst>
      <p:ext uri="{BB962C8B-B14F-4D97-AF65-F5344CB8AC3E}">
        <p14:creationId xmlns:p14="http://schemas.microsoft.com/office/powerpoint/2010/main" val="2941859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1965 AMA fighting Medicare and Medicaid">
            <a:extLst>
              <a:ext uri="{FF2B5EF4-FFF2-40B4-BE49-F238E27FC236}">
                <a16:creationId xmlns:a16="http://schemas.microsoft.com/office/drawing/2014/main" id="{7B2014CB-EFDB-43FB-B618-CBB8EB847F8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065" y="1099463"/>
            <a:ext cx="2820440" cy="46048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anti Medicare political cartoons 1960s">
            <a:extLst>
              <a:ext uri="{FF2B5EF4-FFF2-40B4-BE49-F238E27FC236}">
                <a16:creationId xmlns:a16="http://schemas.microsoft.com/office/drawing/2014/main" id="{29C4DA3B-6E0B-4BBE-9B28-027EC73A376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77221" y="1573886"/>
            <a:ext cx="3134103" cy="38815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FA5C34-8065-4D9B-AF74-D94A07FB25C1}"/>
              </a:ext>
            </a:extLst>
          </p:cNvPr>
          <p:cNvPicPr>
            <a:picLocks noChangeAspect="1"/>
          </p:cNvPicPr>
          <p:nvPr/>
        </p:nvPicPr>
        <p:blipFill>
          <a:blip r:embed="rId5"/>
          <a:stretch>
            <a:fillRect/>
          </a:stretch>
        </p:blipFill>
        <p:spPr>
          <a:xfrm>
            <a:off x="6711325" y="88165"/>
            <a:ext cx="4968132" cy="6452120"/>
          </a:xfrm>
          <a:prstGeom prst="rect">
            <a:avLst/>
          </a:prstGeom>
        </p:spPr>
      </p:pic>
    </p:spTree>
    <p:extLst>
      <p:ext uri="{BB962C8B-B14F-4D97-AF65-F5344CB8AC3E}">
        <p14:creationId xmlns:p14="http://schemas.microsoft.com/office/powerpoint/2010/main" val="993796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E8FBC-2C73-42D1-A387-B1BA84D39459}"/>
              </a:ext>
            </a:extLst>
          </p:cNvPr>
          <p:cNvSpPr>
            <a:spLocks noGrp="1"/>
          </p:cNvSpPr>
          <p:nvPr>
            <p:ph type="title"/>
          </p:nvPr>
        </p:nvSpPr>
        <p:spPr/>
        <p:txBody>
          <a:bodyPr>
            <a:normAutofit fontScale="90000"/>
          </a:bodyPr>
          <a:lstStyle/>
          <a:p>
            <a:r>
              <a:rPr lang="en-US" dirty="0"/>
              <a:t>These programs fund home health care, hospice care, maternal/child home visits, child health, STD and family planning clinics and more.</a:t>
            </a:r>
          </a:p>
        </p:txBody>
      </p:sp>
      <p:pic>
        <p:nvPicPr>
          <p:cNvPr id="3" name="Picture 2">
            <a:extLst>
              <a:ext uri="{FF2B5EF4-FFF2-40B4-BE49-F238E27FC236}">
                <a16:creationId xmlns:a16="http://schemas.microsoft.com/office/drawing/2014/main" id="{E22BF7BB-39B8-47A5-937C-E07D13C59CFF}"/>
              </a:ext>
            </a:extLst>
          </p:cNvPr>
          <p:cNvPicPr>
            <a:picLocks noChangeAspect="1"/>
          </p:cNvPicPr>
          <p:nvPr/>
        </p:nvPicPr>
        <p:blipFill>
          <a:blip r:embed="rId3"/>
          <a:stretch>
            <a:fillRect/>
          </a:stretch>
        </p:blipFill>
        <p:spPr>
          <a:xfrm>
            <a:off x="332651" y="2130740"/>
            <a:ext cx="7907197" cy="4444369"/>
          </a:xfrm>
          <a:prstGeom prst="rect">
            <a:avLst/>
          </a:prstGeom>
        </p:spPr>
      </p:pic>
      <p:pic>
        <p:nvPicPr>
          <p:cNvPr id="4" name="Picture 3">
            <a:extLst>
              <a:ext uri="{FF2B5EF4-FFF2-40B4-BE49-F238E27FC236}">
                <a16:creationId xmlns:a16="http://schemas.microsoft.com/office/drawing/2014/main" id="{329C50F2-83AC-42B8-8A74-CCD177222305}"/>
              </a:ext>
            </a:extLst>
          </p:cNvPr>
          <p:cNvPicPr>
            <a:picLocks noChangeAspect="1"/>
          </p:cNvPicPr>
          <p:nvPr/>
        </p:nvPicPr>
        <p:blipFill>
          <a:blip r:embed="rId4"/>
          <a:stretch>
            <a:fillRect/>
          </a:stretch>
        </p:blipFill>
        <p:spPr>
          <a:xfrm>
            <a:off x="8464046" y="2130740"/>
            <a:ext cx="2889754" cy="3999323"/>
          </a:xfrm>
          <a:prstGeom prst="rect">
            <a:avLst/>
          </a:prstGeom>
        </p:spPr>
      </p:pic>
    </p:spTree>
    <p:extLst>
      <p:ext uri="{BB962C8B-B14F-4D97-AF65-F5344CB8AC3E}">
        <p14:creationId xmlns:p14="http://schemas.microsoft.com/office/powerpoint/2010/main" val="1400643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0337c9e59e11ede0d257c079fee4ff33.jpg (5456Ã4020)">
            <a:extLst>
              <a:ext uri="{FF2B5EF4-FFF2-40B4-BE49-F238E27FC236}">
                <a16:creationId xmlns:a16="http://schemas.microsoft.com/office/drawing/2014/main" id="{732718F0-378A-42F5-B024-2B49A524F28C}"/>
              </a:ext>
            </a:extLst>
          </p:cNvPr>
          <p:cNvPicPr>
            <a:picLocks noGrp="1" noChangeAspect="1" noChangeArrowheads="1"/>
          </p:cNvPicPr>
          <p:nvPr>
            <p:ph type="pic" idx="1"/>
          </p:nvPr>
        </p:nvPicPr>
        <p:blipFill rotWithShape="1">
          <a:blip r:embed="rId3" cstate="print">
            <a:extLst>
              <a:ext uri="{28A0092B-C50C-407E-A947-70E740481C1C}">
                <a14:useLocalDpi xmlns:a14="http://schemas.microsoft.com/office/drawing/2010/main" val="0"/>
              </a:ext>
            </a:extLst>
          </a:blip>
          <a:srcRect t="22991" b="73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580F2-62F6-40F9-8AEF-326ED0B07D2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800" dirty="0">
                <a:solidFill>
                  <a:schemeClr val="tx1">
                    <a:lumMod val="85000"/>
                    <a:lumOff val="15000"/>
                  </a:schemeClr>
                </a:solidFill>
              </a:rPr>
              <a:t>Immunization clinic at the Watauga County Health Department</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95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ADF48D-A869-42BA-94B2-B851DF0AED39}"/>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2600" kern="1200">
                <a:solidFill>
                  <a:srgbClr val="FFFFFF"/>
                </a:solidFill>
                <a:latin typeface="+mj-lt"/>
                <a:ea typeface="+mj-ea"/>
                <a:cs typeface="+mj-cs"/>
              </a:rPr>
              <a:t>In 1993, Democratic President Bill Clinton proposed a health care reform plan much like the ACA.  It never got a vote in Congress.</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80D682-FA31-498E-B726-64D0AF83BCBF}"/>
              </a:ext>
            </a:extLst>
          </p:cNvPr>
          <p:cNvPicPr>
            <a:picLocks noChangeAspect="1"/>
          </p:cNvPicPr>
          <p:nvPr/>
        </p:nvPicPr>
        <p:blipFill>
          <a:blip r:embed="rId3"/>
          <a:stretch>
            <a:fillRect/>
          </a:stretch>
        </p:blipFill>
        <p:spPr>
          <a:xfrm>
            <a:off x="5523433" y="403563"/>
            <a:ext cx="5774831" cy="6164992"/>
          </a:xfrm>
          <a:prstGeom prst="rect">
            <a:avLst/>
          </a:prstGeom>
        </p:spPr>
      </p:pic>
    </p:spTree>
    <p:extLst>
      <p:ext uri="{BB962C8B-B14F-4D97-AF65-F5344CB8AC3E}">
        <p14:creationId xmlns:p14="http://schemas.microsoft.com/office/powerpoint/2010/main" val="411493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2FAE-FE38-4C9A-AB44-502D0097D80A}"/>
              </a:ext>
            </a:extLst>
          </p:cNvPr>
          <p:cNvSpPr>
            <a:spLocks noGrp="1"/>
          </p:cNvSpPr>
          <p:nvPr>
            <p:ph type="title"/>
          </p:nvPr>
        </p:nvSpPr>
        <p:spPr/>
        <p:txBody>
          <a:bodyPr/>
          <a:lstStyle/>
          <a:p>
            <a:r>
              <a:rPr lang="en-US" dirty="0"/>
              <a:t>Uninsured increased by 9 million people 1999-2010</a:t>
            </a:r>
          </a:p>
        </p:txBody>
      </p:sp>
      <p:pic>
        <p:nvPicPr>
          <p:cNvPr id="3" name="Picture 3" descr="Figure 2 Line Graph">
            <a:extLst>
              <a:ext uri="{FF2B5EF4-FFF2-40B4-BE49-F238E27FC236}">
                <a16:creationId xmlns:a16="http://schemas.microsoft.com/office/drawing/2014/main" id="{FA62907D-9C5E-4AAA-9725-E732C4AF4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003" y="1258257"/>
            <a:ext cx="7192010" cy="542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185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Image result for 2010 Congress Vote on the ACA by party">
            <a:extLst>
              <a:ext uri="{FF2B5EF4-FFF2-40B4-BE49-F238E27FC236}">
                <a16:creationId xmlns:a16="http://schemas.microsoft.com/office/drawing/2014/main" id="{61981E73-0167-48F5-977A-EF19F6E4C6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00149" y="643466"/>
            <a:ext cx="7791702"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447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E0B2-01FE-458B-A274-B924951D5207}"/>
              </a:ext>
            </a:extLst>
          </p:cNvPr>
          <p:cNvSpPr>
            <a:spLocks noGrp="1"/>
          </p:cNvSpPr>
          <p:nvPr>
            <p:ph type="title"/>
          </p:nvPr>
        </p:nvSpPr>
        <p:spPr/>
        <p:txBody>
          <a:bodyPr>
            <a:normAutofit/>
          </a:bodyPr>
          <a:lstStyle/>
          <a:p>
            <a:r>
              <a:rPr lang="en-US" sz="4000" dirty="0"/>
              <a:t>Maternal and infant mortality rates 1900-1997</a:t>
            </a:r>
          </a:p>
        </p:txBody>
      </p:sp>
      <p:pic>
        <p:nvPicPr>
          <p:cNvPr id="4" name="Picture 3">
            <a:extLst>
              <a:ext uri="{FF2B5EF4-FFF2-40B4-BE49-F238E27FC236}">
                <a16:creationId xmlns:a16="http://schemas.microsoft.com/office/drawing/2014/main" id="{AE91BF4D-BDCD-410B-8019-FB1957A7B640}"/>
              </a:ext>
            </a:extLst>
          </p:cNvPr>
          <p:cNvPicPr>
            <a:picLocks noChangeAspect="1"/>
          </p:cNvPicPr>
          <p:nvPr/>
        </p:nvPicPr>
        <p:blipFill>
          <a:blip r:embed="rId3"/>
          <a:stretch>
            <a:fillRect/>
          </a:stretch>
        </p:blipFill>
        <p:spPr>
          <a:xfrm>
            <a:off x="190067" y="1673370"/>
            <a:ext cx="6048375" cy="4048125"/>
          </a:xfrm>
          <a:prstGeom prst="rect">
            <a:avLst/>
          </a:prstGeom>
        </p:spPr>
      </p:pic>
      <p:pic>
        <p:nvPicPr>
          <p:cNvPr id="5" name="Picture 4">
            <a:extLst>
              <a:ext uri="{FF2B5EF4-FFF2-40B4-BE49-F238E27FC236}">
                <a16:creationId xmlns:a16="http://schemas.microsoft.com/office/drawing/2014/main" id="{6875390F-1471-4CBE-84BF-184ECDDD043A}"/>
              </a:ext>
            </a:extLst>
          </p:cNvPr>
          <p:cNvPicPr>
            <a:picLocks noChangeAspect="1"/>
          </p:cNvPicPr>
          <p:nvPr/>
        </p:nvPicPr>
        <p:blipFill>
          <a:blip r:embed="rId4"/>
          <a:stretch>
            <a:fillRect/>
          </a:stretch>
        </p:blipFill>
        <p:spPr>
          <a:xfrm>
            <a:off x="6096000" y="1673370"/>
            <a:ext cx="5442671" cy="4130130"/>
          </a:xfrm>
          <a:prstGeom prst="rect">
            <a:avLst/>
          </a:prstGeom>
        </p:spPr>
      </p:pic>
    </p:spTree>
    <p:extLst>
      <p:ext uri="{BB962C8B-B14F-4D97-AF65-F5344CB8AC3E}">
        <p14:creationId xmlns:p14="http://schemas.microsoft.com/office/powerpoint/2010/main" val="2491505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C39DF-9226-429A-8DD8-74E10C15134E}"/>
              </a:ext>
            </a:extLst>
          </p:cNvPr>
          <p:cNvSpPr>
            <a:spLocks noGrp="1"/>
          </p:cNvSpPr>
          <p:nvPr>
            <p:ph type="title"/>
          </p:nvPr>
        </p:nvSpPr>
        <p:spPr>
          <a:xfrm>
            <a:off x="172720" y="71120"/>
            <a:ext cx="11785601" cy="1076961"/>
          </a:xfrm>
        </p:spPr>
        <p:txBody>
          <a:bodyPr>
            <a:normAutofit fontScale="90000"/>
          </a:bodyPr>
          <a:lstStyle/>
          <a:p>
            <a:r>
              <a:rPr lang="en-US" dirty="0">
                <a:solidFill>
                  <a:srgbClr val="FFFFFF"/>
                </a:solidFill>
              </a:rPr>
              <a:t>President Obama signing the Affordable Care Act into law March 23, 2010Pre2010sident Obama signi20ng the </a:t>
            </a:r>
            <a:r>
              <a:rPr lang="en-US" dirty="0" err="1">
                <a:solidFill>
                  <a:srgbClr val="FFFFFF"/>
                </a:solidFill>
              </a:rPr>
              <a:t>AfforPresident</a:t>
            </a:r>
            <a:r>
              <a:rPr lang="en-US" dirty="0">
                <a:solidFill>
                  <a:srgbClr val="FFFFFF"/>
                </a:solidFill>
              </a:rPr>
              <a:t> Obama signing the Affordable Care Act into law March 23, 22010- Democratic President Barak </a:t>
            </a:r>
            <a:r>
              <a:rPr lang="en-US" sz="4400" dirty="0">
                <a:solidFill>
                  <a:srgbClr val="FFFFFF"/>
                </a:solidFill>
              </a:rPr>
              <a:t>Obama signs the Affordable Care Act2010- </a:t>
            </a:r>
            <a:r>
              <a:rPr lang="en-US" dirty="0">
                <a:solidFill>
                  <a:srgbClr val="FFFFFF"/>
                </a:solidFill>
              </a:rPr>
              <a:t>Democratic President Barak Obama sig2010nare Act010dable Care Act into law March 23, 2010</a:t>
            </a:r>
            <a:endParaRPr lang="en-US" dirty="0"/>
          </a:p>
        </p:txBody>
      </p:sp>
      <p:pic>
        <p:nvPicPr>
          <p:cNvPr id="5" name="Picture Placeholder 4">
            <a:extLst>
              <a:ext uri="{FF2B5EF4-FFF2-40B4-BE49-F238E27FC236}">
                <a16:creationId xmlns:a16="http://schemas.microsoft.com/office/drawing/2014/main" id="{C9C00D57-201C-4B58-975F-9494CA9FC605}"/>
              </a:ext>
            </a:extLst>
          </p:cNvPr>
          <p:cNvPicPr>
            <a:picLocks noGrp="1" noChangeAspect="1"/>
          </p:cNvPicPr>
          <p:nvPr>
            <p:ph type="pic" idx="1"/>
          </p:nvPr>
        </p:nvPicPr>
        <p:blipFill>
          <a:blip r:embed="rId3"/>
          <a:srcRect l="7370" r="7370"/>
          <a:stretch>
            <a:fillRect/>
          </a:stretch>
        </p:blipFill>
        <p:spPr>
          <a:xfrm>
            <a:off x="2000399" y="843280"/>
            <a:ext cx="7670543" cy="6296170"/>
          </a:xfrm>
          <a:prstGeom prst="rect">
            <a:avLst/>
          </a:prstGeom>
        </p:spPr>
      </p:pic>
      <p:sp>
        <p:nvSpPr>
          <p:cNvPr id="4" name="Text Placeholder 3">
            <a:extLst>
              <a:ext uri="{FF2B5EF4-FFF2-40B4-BE49-F238E27FC236}">
                <a16:creationId xmlns:a16="http://schemas.microsoft.com/office/drawing/2014/main" id="{26A07F71-BF30-461B-A91E-46E54BF6BE22}"/>
              </a:ext>
            </a:extLst>
          </p:cNvPr>
          <p:cNvSpPr>
            <a:spLocks noGrp="1"/>
          </p:cNvSpPr>
          <p:nvPr>
            <p:ph type="body" sz="half" idx="2"/>
          </p:nvPr>
        </p:nvSpPr>
        <p:spPr>
          <a:xfrm>
            <a:off x="670560" y="335280"/>
            <a:ext cx="11125200" cy="508000"/>
          </a:xfrm>
        </p:spPr>
        <p:txBody>
          <a:bodyPr>
            <a:noAutofit/>
          </a:bodyPr>
          <a:lstStyle/>
          <a:p>
            <a:r>
              <a:rPr lang="en-US" sz="3200" dirty="0"/>
              <a:t>March 23, 2010 – Democratic President Obama signs the AC Act</a:t>
            </a:r>
          </a:p>
        </p:txBody>
      </p:sp>
    </p:spTree>
    <p:extLst>
      <p:ext uri="{BB962C8B-B14F-4D97-AF65-F5344CB8AC3E}">
        <p14:creationId xmlns:p14="http://schemas.microsoft.com/office/powerpoint/2010/main" val="2464399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ACE1-1CCA-483A-BF8C-4EBA9ABDAE72}"/>
              </a:ext>
            </a:extLst>
          </p:cNvPr>
          <p:cNvSpPr>
            <a:spLocks noGrp="1"/>
          </p:cNvSpPr>
          <p:nvPr>
            <p:ph type="title"/>
          </p:nvPr>
        </p:nvSpPr>
        <p:spPr>
          <a:xfrm>
            <a:off x="838200" y="327025"/>
            <a:ext cx="10515600" cy="1325563"/>
          </a:xfrm>
        </p:spPr>
        <p:txBody>
          <a:bodyPr/>
          <a:lstStyle/>
          <a:p>
            <a:r>
              <a:rPr lang="en-US" dirty="0"/>
              <a:t>Some benefits of the ACA</a:t>
            </a:r>
          </a:p>
        </p:txBody>
      </p:sp>
      <p:sp>
        <p:nvSpPr>
          <p:cNvPr id="3" name="Content Placeholder 2">
            <a:extLst>
              <a:ext uri="{FF2B5EF4-FFF2-40B4-BE49-F238E27FC236}">
                <a16:creationId xmlns:a16="http://schemas.microsoft.com/office/drawing/2014/main" id="{7B5A7272-1019-4114-904C-135D384DDD73}"/>
              </a:ext>
            </a:extLst>
          </p:cNvPr>
          <p:cNvSpPr>
            <a:spLocks noGrp="1"/>
          </p:cNvSpPr>
          <p:nvPr>
            <p:ph idx="1"/>
          </p:nvPr>
        </p:nvSpPr>
        <p:spPr>
          <a:xfrm>
            <a:off x="695324" y="1476376"/>
            <a:ext cx="10658476" cy="4700588"/>
          </a:xfrm>
        </p:spPr>
        <p:txBody>
          <a:bodyPr>
            <a:normAutofit fontScale="92500" lnSpcReduction="10000"/>
          </a:bodyPr>
          <a:lstStyle/>
          <a:p>
            <a:pPr marL="0" indent="0">
              <a:buNone/>
            </a:pPr>
            <a:r>
              <a:rPr lang="en-US" dirty="0"/>
              <a:t>Protects people with pre-existing conditions from being denied health insurance</a:t>
            </a:r>
          </a:p>
          <a:p>
            <a:pPr marL="0" indent="0">
              <a:buNone/>
            </a:pPr>
            <a:r>
              <a:rPr lang="en-US" dirty="0"/>
              <a:t>Young people are guaranteed coverage on their parents’ health plans until they are 26</a:t>
            </a:r>
          </a:p>
          <a:p>
            <a:pPr marL="0" indent="0">
              <a:buNone/>
            </a:pPr>
            <a:r>
              <a:rPr lang="en-US" dirty="0"/>
              <a:t>Expansion of health coverage to low-income families through the Medicaid program in 33 states</a:t>
            </a:r>
          </a:p>
          <a:p>
            <a:pPr marL="0" indent="0">
              <a:buNone/>
            </a:pPr>
            <a:r>
              <a:rPr lang="en-US" dirty="0"/>
              <a:t>Requires that most health plans cover preventive care—like cancer screenings, vaccines, birth control, blood pressure tests and more—at no additional cost.</a:t>
            </a:r>
          </a:p>
          <a:p>
            <a:pPr marL="0" indent="0">
              <a:buNone/>
            </a:pPr>
            <a:r>
              <a:rPr lang="en-US" dirty="0"/>
              <a:t>Millions more people have coverage for mental health and substance use disorder services.</a:t>
            </a:r>
          </a:p>
          <a:p>
            <a:pPr marL="0" indent="0">
              <a:buNone/>
            </a:pPr>
            <a:r>
              <a:rPr lang="en-US" dirty="0"/>
              <a:t>Eliminates lifetime and annual coverage limits</a:t>
            </a:r>
          </a:p>
        </p:txBody>
      </p:sp>
    </p:spTree>
    <p:extLst>
      <p:ext uri="{BB962C8B-B14F-4D97-AF65-F5344CB8AC3E}">
        <p14:creationId xmlns:p14="http://schemas.microsoft.com/office/powerpoint/2010/main" val="851119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0C114-EF67-4314-850B-6C2C924FC5E8}"/>
              </a:ext>
            </a:extLst>
          </p:cNvPr>
          <p:cNvSpPr>
            <a:spLocks noGrp="1"/>
          </p:cNvSpPr>
          <p:nvPr>
            <p:ph type="title"/>
          </p:nvPr>
        </p:nvSpPr>
        <p:spPr/>
        <p:txBody>
          <a:bodyPr/>
          <a:lstStyle/>
          <a:p>
            <a:r>
              <a:rPr lang="en-US" dirty="0"/>
              <a:t>What is next???</a:t>
            </a:r>
          </a:p>
        </p:txBody>
      </p:sp>
      <p:pic>
        <p:nvPicPr>
          <p:cNvPr id="2050" name="Picture 2" descr="undefined">
            <a:extLst>
              <a:ext uri="{FF2B5EF4-FFF2-40B4-BE49-F238E27FC236}">
                <a16:creationId xmlns:a16="http://schemas.microsoft.com/office/drawing/2014/main" id="{430088AD-DEB4-407D-B136-D04094E69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01" y="171449"/>
            <a:ext cx="12192000" cy="658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687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CB697-F96B-4A9F-815F-44C038A1325C}"/>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847483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59AD-009C-4ED7-8A04-83595629731E}"/>
              </a:ext>
            </a:extLst>
          </p:cNvPr>
          <p:cNvSpPr>
            <a:spLocks noGrp="1"/>
          </p:cNvSpPr>
          <p:nvPr>
            <p:ph type="title"/>
          </p:nvPr>
        </p:nvSpPr>
        <p:spPr>
          <a:xfrm>
            <a:off x="838200" y="365125"/>
            <a:ext cx="10515600" cy="5883275"/>
          </a:xfrm>
        </p:spPr>
        <p:txBody>
          <a:bodyPr>
            <a:normAutofit/>
          </a:bodyPr>
          <a:lstStyle/>
          <a:p>
            <a:r>
              <a:rPr lang="en-US" dirty="0"/>
              <a:t>What does the future hold?</a:t>
            </a:r>
            <a:br>
              <a:rPr lang="en-US" dirty="0"/>
            </a:br>
            <a:br>
              <a:rPr lang="en-US" dirty="0"/>
            </a:br>
            <a:r>
              <a:rPr lang="en-US" dirty="0"/>
              <a:t>Medicaid expansion?</a:t>
            </a:r>
            <a:br>
              <a:rPr lang="en-US" dirty="0"/>
            </a:br>
            <a:br>
              <a:rPr lang="en-US" dirty="0"/>
            </a:br>
            <a:r>
              <a:rPr lang="en-US" dirty="0"/>
              <a:t>Medicare for all?</a:t>
            </a:r>
            <a:br>
              <a:rPr lang="en-US" dirty="0"/>
            </a:br>
            <a:br>
              <a:rPr lang="en-US" dirty="0"/>
            </a:br>
            <a:r>
              <a:rPr lang="en-US" dirty="0"/>
              <a:t>Will the Republican Party join in any health care reform?</a:t>
            </a:r>
          </a:p>
        </p:txBody>
      </p:sp>
    </p:spTree>
    <p:extLst>
      <p:ext uri="{BB962C8B-B14F-4D97-AF65-F5344CB8AC3E}">
        <p14:creationId xmlns:p14="http://schemas.microsoft.com/office/powerpoint/2010/main" val="1494947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medicaid expansion for NC?">
            <a:extLst>
              <a:ext uri="{FF2B5EF4-FFF2-40B4-BE49-F238E27FC236}">
                <a16:creationId xmlns:a16="http://schemas.microsoft.com/office/drawing/2014/main" id="{403BA1D4-AB36-4C0A-8318-CC27F32B4DF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20477" y="1141096"/>
            <a:ext cx="9951041" cy="456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716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Fix It Screening">
            <a:extLst>
              <a:ext uri="{FF2B5EF4-FFF2-40B4-BE49-F238E27FC236}">
                <a16:creationId xmlns:a16="http://schemas.microsoft.com/office/drawing/2014/main" id="{16292E13-532C-42C2-AC97-F182C8859F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5" b="12410"/>
          <a:stretch/>
        </p:blipFill>
        <p:spPr bwMode="auto">
          <a:xfrm>
            <a:off x="0" y="0"/>
            <a:ext cx="12192000" cy="613226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7309214B-9B60-4A94-88B5-44CB8D2632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b="26004"/>
          <a:stretch>
            <a:fillRect/>
          </a:stretch>
        </p:blipFill>
        <p:spPr>
          <a:xfrm>
            <a:off x="0" y="1783365"/>
            <a:ext cx="12192000" cy="5074635"/>
          </a:xfrm>
          <a:custGeom>
            <a:avLst/>
            <a:gdLst>
              <a:gd name="connsiteX0" fmla="*/ 0 w 12192000"/>
              <a:gd name="connsiteY0" fmla="*/ 0 h 5074635"/>
              <a:gd name="connsiteX1" fmla="*/ 12192000 w 12192000"/>
              <a:gd name="connsiteY1" fmla="*/ 0 h 5074635"/>
              <a:gd name="connsiteX2" fmla="*/ 12192000 w 12192000"/>
              <a:gd name="connsiteY2" fmla="*/ 5074635 h 5074635"/>
              <a:gd name="connsiteX3" fmla="*/ 0 w 12192000"/>
              <a:gd name="connsiteY3" fmla="*/ 5074635 h 5074635"/>
            </a:gdLst>
            <a:ahLst/>
            <a:cxnLst>
              <a:cxn ang="0">
                <a:pos x="connsiteX0" y="connsiteY0"/>
              </a:cxn>
              <a:cxn ang="0">
                <a:pos x="connsiteX1" y="connsiteY1"/>
              </a:cxn>
              <a:cxn ang="0">
                <a:pos x="connsiteX2" y="connsiteY2"/>
              </a:cxn>
              <a:cxn ang="0">
                <a:pos x="connsiteX3" y="connsiteY3"/>
              </a:cxn>
            </a:cxnLst>
            <a:rect l="l" t="t" r="r" b="b"/>
            <a:pathLst>
              <a:path w="12192000" h="5074635">
                <a:moveTo>
                  <a:pt x="0" y="0"/>
                </a:moveTo>
                <a:lnTo>
                  <a:pt x="12192000" y="0"/>
                </a:lnTo>
                <a:lnTo>
                  <a:pt x="12192000" y="5074635"/>
                </a:lnTo>
                <a:lnTo>
                  <a:pt x="0" y="5074635"/>
                </a:lnTo>
                <a:close/>
              </a:path>
            </a:pathLst>
          </a:custGeom>
        </p:spPr>
      </p:pic>
    </p:spTree>
    <p:extLst>
      <p:ext uri="{BB962C8B-B14F-4D97-AF65-F5344CB8AC3E}">
        <p14:creationId xmlns:p14="http://schemas.microsoft.com/office/powerpoint/2010/main" val="4201202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Much of the high country did not get electricity until the late 1940s so surgery and dental work were often performed outside</a:t>
            </a:r>
          </a:p>
        </p:txBody>
      </p:sp>
      <p:graphicFrame>
        <p:nvGraphicFramePr>
          <p:cNvPr id="3" name="Object 2"/>
          <p:cNvGraphicFramePr>
            <a:graphicFrameLocks noChangeAspect="1"/>
          </p:cNvGraphicFramePr>
          <p:nvPr>
            <p:extLst>
              <p:ext uri="{D42A27DB-BD31-4B8C-83A1-F6EECF244321}">
                <p14:modId xmlns:p14="http://schemas.microsoft.com/office/powerpoint/2010/main" val="1663809671"/>
              </p:ext>
            </p:extLst>
          </p:nvPr>
        </p:nvGraphicFramePr>
        <p:xfrm>
          <a:off x="3306846" y="2729330"/>
          <a:ext cx="2044700" cy="685800"/>
        </p:xfrm>
        <a:graphic>
          <a:graphicData uri="http://schemas.openxmlformats.org/presentationml/2006/ole">
            <mc:AlternateContent xmlns:mc="http://schemas.openxmlformats.org/markup-compatibility/2006">
              <mc:Choice xmlns:v="urn:schemas-microsoft-com:vml" Requires="v">
                <p:oleObj name="Packager Shell Object" showAsIcon="1" r:id="rId3" imgW="2045160" imgH="685800" progId="Package">
                  <p:embed/>
                </p:oleObj>
              </mc:Choice>
              <mc:Fallback>
                <p:oleObj name="Packager Shell Object" showAsIcon="1" r:id="rId3" imgW="2045160" imgH="685800" progId="Package">
                  <p:embed/>
                  <p:pic>
                    <p:nvPicPr>
                      <p:cNvPr id="0" name=""/>
                      <p:cNvPicPr/>
                      <p:nvPr/>
                    </p:nvPicPr>
                    <p:blipFill>
                      <a:blip r:embed="rId4"/>
                      <a:stretch>
                        <a:fillRect/>
                      </a:stretch>
                    </p:blipFill>
                    <p:spPr>
                      <a:xfrm>
                        <a:off x="3306846" y="2729330"/>
                        <a:ext cx="2044700" cy="685800"/>
                      </a:xfrm>
                      <a:prstGeom prst="rect">
                        <a:avLst/>
                      </a:prstGeom>
                    </p:spPr>
                  </p:pic>
                </p:oleObj>
              </mc:Fallback>
            </mc:AlternateContent>
          </a:graphicData>
        </a:graphic>
      </p:graphicFrame>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75425"/>
            <a:ext cx="5981305" cy="4882575"/>
          </a:xfrm>
          <a:prstGeom prst="rect">
            <a:avLst/>
          </a:prstGeom>
        </p:spPr>
      </p:pic>
      <p:pic>
        <p:nvPicPr>
          <p:cNvPr id="5" name="Content Placeholder 3" descr="PhC41_176_4.tif"/>
          <p:cNvPicPr>
            <a:picLocks noChangeAspect="1"/>
          </p:cNvPicPr>
          <p:nvPr/>
        </p:nvPicPr>
        <p:blipFill>
          <a:blip r:embed="rId6" cstate="print"/>
          <a:srcRect t="-1112" b="-1112"/>
          <a:stretch>
            <a:fillRect/>
          </a:stretch>
        </p:blipFill>
        <p:spPr>
          <a:xfrm>
            <a:off x="6368715" y="2467596"/>
            <a:ext cx="5534881" cy="3898232"/>
          </a:xfrm>
          <a:prstGeom prst="rect">
            <a:avLst/>
          </a:prstGeom>
        </p:spPr>
      </p:pic>
    </p:spTree>
    <p:extLst>
      <p:ext uri="{BB962C8B-B14F-4D97-AF65-F5344CB8AC3E}">
        <p14:creationId xmlns:p14="http://schemas.microsoft.com/office/powerpoint/2010/main" val="3291040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Grace Hospital (Tate Dorm), Banner Elk, NC established 1920</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4698" y="1882775"/>
            <a:ext cx="5981627" cy="4476121"/>
          </a:xfrm>
          <a:prstGeom prst="rect">
            <a:avLst/>
          </a:prstGeom>
        </p:spPr>
      </p:pic>
    </p:spTree>
    <p:extLst>
      <p:ext uri="{BB962C8B-B14F-4D97-AF65-F5344CB8AC3E}">
        <p14:creationId xmlns:p14="http://schemas.microsoft.com/office/powerpoint/2010/main" val="2794935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 R.K. Bingham’s patients could stay over night in his home when they needed care, 1920s (Daniel Boone Inn)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911" y="2238704"/>
            <a:ext cx="7667853" cy="4461641"/>
          </a:xfrm>
          <a:prstGeom prst="rect">
            <a:avLst/>
          </a:prstGeom>
        </p:spPr>
      </p:pic>
    </p:spTree>
    <p:extLst>
      <p:ext uri="{BB962C8B-B14F-4D97-AF65-F5344CB8AC3E}">
        <p14:creationId xmlns:p14="http://schemas.microsoft.com/office/powerpoint/2010/main" val="113713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digitalwatauga.org/files/original/b33bf18fbc2ed7b34e54987bed94b0fa.jpg">
            <a:extLst>
              <a:ext uri="{FF2B5EF4-FFF2-40B4-BE49-F238E27FC236}">
                <a16:creationId xmlns:a16="http://schemas.microsoft.com/office/drawing/2014/main" id="{87BFA9D5-6AFF-46EC-88EA-58C0285CB8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9538"/>
            <a:ext cx="12192000" cy="663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467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1918-1920</a:t>
            </a:r>
            <a:br>
              <a:rPr lang="en-US" sz="2800" dirty="0"/>
            </a:br>
            <a:r>
              <a:rPr lang="en-US" sz="2800" dirty="0"/>
              <a:t>School children inspections</a:t>
            </a:r>
          </a:p>
        </p:txBody>
      </p:sp>
      <p:pic>
        <p:nvPicPr>
          <p:cNvPr id="3" name="Picture 2" descr="G:\Nurse\school nurses.jpg"/>
          <p:cNvPicPr>
            <a:picLocks noChangeAspect="1" noChangeArrowheads="1"/>
          </p:cNvPicPr>
          <p:nvPr/>
        </p:nvPicPr>
        <p:blipFill>
          <a:blip r:embed="rId3" cstate="print"/>
          <a:srcRect l="6281" t="28621" r="7350" b="20071"/>
          <a:stretch>
            <a:fillRect/>
          </a:stretch>
        </p:blipFill>
        <p:spPr bwMode="auto">
          <a:xfrm>
            <a:off x="838200" y="1690688"/>
            <a:ext cx="4876800" cy="4195448"/>
          </a:xfrm>
          <a:prstGeom prst="rect">
            <a:avLst/>
          </a:prstGeom>
          <a:no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4400" y="1095656"/>
            <a:ext cx="2540000" cy="5029200"/>
          </a:xfrm>
          <a:prstGeom prst="rect">
            <a:avLst/>
          </a:prstGeom>
        </p:spPr>
      </p:pic>
    </p:spTree>
    <p:extLst>
      <p:ext uri="{BB962C8B-B14F-4D97-AF65-F5344CB8AC3E}">
        <p14:creationId xmlns:p14="http://schemas.microsoft.com/office/powerpoint/2010/main" val="42403320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1095</TotalTime>
  <Words>1261</Words>
  <Application>Microsoft Office PowerPoint</Application>
  <PresentationFormat>Widescreen</PresentationFormat>
  <Paragraphs>153</Paragraphs>
  <Slides>46</Slides>
  <Notes>46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5" baseType="lpstr">
      <vt:lpstr>Arial</vt:lpstr>
      <vt:lpstr>Calibri</vt:lpstr>
      <vt:lpstr>Calibri Light</vt:lpstr>
      <vt:lpstr>Century Schoolbook</vt:lpstr>
      <vt:lpstr>Helvetica</vt:lpstr>
      <vt:lpstr>Open Sans</vt:lpstr>
      <vt:lpstr>Times New Roman</vt:lpstr>
      <vt:lpstr>Office Theme</vt:lpstr>
      <vt:lpstr>Packager Shell Object</vt:lpstr>
      <vt:lpstr>The History of Nursing in Watauga County</vt:lpstr>
      <vt:lpstr>PowerPoint Presentation</vt:lpstr>
      <vt:lpstr>PowerPoint Presentation</vt:lpstr>
      <vt:lpstr>Maternal and infant mortality rates 1900-1997</vt:lpstr>
      <vt:lpstr>Much of the high country did not get electricity until the late 1940s so surgery and dental work were often performed outside</vt:lpstr>
      <vt:lpstr>Grace Hospital (Tate Dorm), Banner Elk, NC established 1920</vt:lpstr>
      <vt:lpstr>Dr. R.K. Bingham’s patients could stay over night in his home when they needed care, 1920s (Daniel Boone Inn)</vt:lpstr>
      <vt:lpstr>PowerPoint Presentation</vt:lpstr>
      <vt:lpstr>1918-1920 School children inspections</vt:lpstr>
      <vt:lpstr>PowerPoint Presentation</vt:lpstr>
      <vt:lpstr>The American Red Cross became the biggest employer of public health nurses in the country</vt:lpstr>
      <vt:lpstr>In 1920, the Watauga County Chapter of the ARC brought the first PHN to our county – Stella McCartney Hagaman.                                              </vt:lpstr>
      <vt:lpstr>PowerPoint Presentation</vt:lpstr>
      <vt:lpstr>In McCartney’s first year (1920-21) she made:</vt:lpstr>
      <vt:lpstr>McCartney marries Smith Hagaman WD 10-6-1921)</vt:lpstr>
      <vt:lpstr>August 20, 1920 the 19th Amendment become law</vt:lpstr>
      <vt:lpstr>Using their new voting power, women convinced an almost all male Congress to vote for the Shephard-Towner  Act in 1921</vt:lpstr>
      <vt:lpstr>PowerPoint Presentation</vt:lpstr>
      <vt:lpstr>PowerPoint Presentation</vt:lpstr>
      <vt:lpstr>The Shephard-Towner act was repealed 1929 due to political pressure “Anti” Groups including the American Medical Association.  Its Section on Pediatrics labeled the program "socialistic" and opposed its passage and opposed its funding in subsequent years.  The Catholic Church also opposed it. </vt:lpstr>
      <vt:lpstr>The Great Depression hit in 1929</vt:lpstr>
      <vt:lpstr>1932 – There is still no modern hospital or health department in Boone or Watauga County.  Like the local Red Cross chapter a decade earlier, the Lutheran Church Mission Board hired Amy Fisher, RN, to work in the church and in the community.</vt:lpstr>
      <vt:lpstr>PowerPoint Presentation</vt:lpstr>
      <vt:lpstr>1932 - Democrat Franklin Roosevelt is elected president. He initiates many “New Deal” programs. On August 14, 1935, the Social Security Act established a system of old-age benefits for workers, benefits for victims of industrial accidents, unemployment insurance, aid for dependent mothers and children, the blind, and the physically handicapped.</vt:lpstr>
      <vt:lpstr>The SS Act passes easily with bi-partisan support</vt:lpstr>
      <vt:lpstr>In 1935, using Social Security Administration funds, Watauga County hired Nurse Fisher as its’ first public health nurse.</vt:lpstr>
      <vt:lpstr>Show movie</vt:lpstr>
      <vt:lpstr> Using some New Deal funds, Watauga County Hospital opened  Easter Sunday, April 7, 1938.  There were 37 beds, and 3 nurses. It is the first hospital in the county.</vt:lpstr>
      <vt:lpstr> </vt:lpstr>
      <vt:lpstr> Democratic President John F. Kennedy signs the Community Mental Health Act into law on October 31, 1963.</vt:lpstr>
      <vt:lpstr>New River Mental Health opens in mid 1960s using CMHA funds</vt:lpstr>
      <vt:lpstr>1964 - Democrat Lyndon Johnson is elected President and starts “Great Society” programs including Medicare and Medicaid which pass Congress in 1965</vt:lpstr>
      <vt:lpstr>Democrats overwhelmingly support Medicare/Medicaid, Republicans are divided</vt:lpstr>
      <vt:lpstr>PowerPoint Presentation</vt:lpstr>
      <vt:lpstr>These programs fund home health care, hospice care, maternal/child home visits, child health, STD and family planning clinics and more.</vt:lpstr>
      <vt:lpstr>Immunization clinic at the Watauga County Health Department</vt:lpstr>
      <vt:lpstr>In 1993, Democratic President Bill Clinton proposed a health care reform plan much like the ACA.  It never got a vote in Congress.</vt:lpstr>
      <vt:lpstr>Uninsured increased by 9 million people 1999-2010</vt:lpstr>
      <vt:lpstr>PowerPoint Presentation</vt:lpstr>
      <vt:lpstr>President Obama signing the Affordable Care Act into law March 23, 2010Pre2010sident Obama signi20ng the AfforPresident Obama signing the Affordable Care Act into law March 23, 22010- Democratic President Barak Obama signs the Affordable Care Act2010- Democratic President Barak Obama sig2010nare Act010dable Care Act into law March 23, 2010</vt:lpstr>
      <vt:lpstr>Some benefits of the ACA</vt:lpstr>
      <vt:lpstr>What is next???</vt:lpstr>
      <vt:lpstr>PowerPoint Presentation</vt:lpstr>
      <vt:lpstr>What does the future hold?  Medicaid expansion?  Medicare for all?  Will the Republican Party join in any health care reform?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Pollitt, Phoebe</dc:creator>
  <cp:lastModifiedBy>wilsonlg1</cp:lastModifiedBy>
  <cp:revision>21</cp:revision>
  <dcterms:created xsi:type="dcterms:W3CDTF">2019-06-18T00:31:32Z</dcterms:created>
  <dcterms:modified xsi:type="dcterms:W3CDTF">2022-08-22T13:31:51Z</dcterms:modified>
</cp:coreProperties>
</file>